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5" r:id="rId5"/>
    <p:sldId id="273" r:id="rId6"/>
    <p:sldId id="274" r:id="rId7"/>
    <p:sldId id="261" r:id="rId8"/>
    <p:sldId id="262" r:id="rId9"/>
    <p:sldId id="263" r:id="rId10"/>
    <p:sldId id="264" r:id="rId11"/>
    <p:sldId id="265" r:id="rId12"/>
    <p:sldId id="286" r:id="rId13"/>
    <p:sldId id="266" r:id="rId14"/>
    <p:sldId id="267" r:id="rId15"/>
    <p:sldId id="268" r:id="rId16"/>
    <p:sldId id="269" r:id="rId17"/>
    <p:sldId id="270" r:id="rId18"/>
    <p:sldId id="271" r:id="rId19"/>
    <p:sldId id="287" r:id="rId20"/>
    <p:sldId id="288" r:id="rId21"/>
    <p:sldId id="258" r:id="rId22"/>
    <p:sldId id="259" r:id="rId23"/>
    <p:sldId id="276" r:id="rId24"/>
    <p:sldId id="260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8F23F-3B94-7657-8DBB-569C4E254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5DEB876-50DE-F8F2-3689-9CC962575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46DD07-4398-F45A-097D-845A35BD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E8D501-D098-78F6-C729-D0402310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BA827B-3A21-ED3C-82D5-3EFF3FFD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22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427E85-19D1-9184-73C6-C628B312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DF81030-499A-EBAF-48D2-0181281B4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9F7C93-F8A2-C3F0-7316-4C54A252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4FAAAC-62B5-C598-A4D7-EF16C5E84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1E34EA-B4A6-B8E8-A6D4-70B114E5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942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309D3F5-0A07-B722-9D4B-675F87AC3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4D1343-5927-99E3-D3BD-D8083A814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2367A7-E7AD-5A7A-80FD-FFC22092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A49BE4-32AA-95B9-43FE-ECEA32DD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534388-06ED-597D-3E31-5ABC13E0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73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386688-5767-4822-E0CF-07097B88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2EFB7B-2FDE-7777-4045-8BEDC5F69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A9CFA9-6F63-E844-BDE8-6C8CBA26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CD3511-1DAC-FECD-27E8-96C783E7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BC1868-AB6F-DB09-3EDD-9EDDE1AF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72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C34B48-774C-0780-BCB2-23E4FAC1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F31EE3-1C3A-DA7A-EAF7-251191A2A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E6FEC7-6330-100D-FAD1-8CEBFE35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8EF816-61D1-090C-2AFE-6B0AF630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A4D860-65F6-B6B1-AB9A-8EECB543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42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213287-42FC-D342-90BC-CF9F539B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97BA19-CC5D-0B1F-62A7-C32FC22C5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3C5D58-A35F-934D-9A62-D50B8EF9D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8BE9F1D-7FC1-1CCE-FCAE-8269EBAD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1337FAA-F825-3E0C-5C22-04CBD3F3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AD6EF3-73BF-23BC-8D1E-8DC251B8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138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DBF874-CD7F-F216-B7AF-99020F14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FC3E16-7A2D-1E11-1F14-49DA54B6E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125FBEB-5231-C9F3-ED94-F9A19E075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9538913-A8D0-3B5D-C3B6-E6C909BDD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4D3872A-448D-752F-5E8B-5ABA6A77E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F1F6EEC-DF32-271E-CD27-4E36902E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B9A95B8-49A1-41DD-B39C-51096FC8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0E1CE41-987E-58BA-FB1B-EE7F9DB0F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60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5F0B7D-6E54-C4F6-1B13-A74C1AA1A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357D6F5-55FF-5E22-00CB-F2FF397A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324AFC5-7815-52A4-15DC-14877019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16AB041-FFC3-2DB0-71F2-36FE35C2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8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F553A35-6983-8920-E2B3-A94667A9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675DF19-648D-C35A-6091-E3A74E47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3C3A382-AEDE-BE93-7F46-CFB2CCBB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368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288960-EB1C-49E3-68E1-85C172A78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CA45EE-8B66-59D5-1309-C22EF727D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1EB46F9-BE46-A06E-21B2-676131011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27CC08-DAEA-9A24-FEB9-B85A3EFC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133B716-7170-9A0B-7CD1-1A7F9A12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EA9D788-421B-1B93-1C51-5395208D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205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54CEB7-CF42-2DD1-5B86-8F9E1E7B0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584C597-2A80-EA5E-24B8-3F2CCF8F5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3A914CA-53B1-0864-A21D-C8189FE39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A5737F-37CF-47E3-58B6-8300B938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4D4275D-B2F0-896D-3009-66169737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AB43C2-DDFA-51B8-DFFC-1DC2653B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73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FD360D-35B2-B8EE-024D-4344B5ED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6221366-2E74-9319-8F96-C33490F14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4105BC-4667-B437-E9DD-E8EB4756E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EDAC-85EF-40BB-9F54-24C6F47AB392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0F430F-7E20-72C0-F526-8ECD54B9C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0907AF-B3E4-A7BD-9218-D532971C3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11E5-A09C-4C51-9893-7675D342F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6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8CC4D2-0DB5-C4FE-4E38-EC827FC211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Decomputer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26DB080-574A-719E-E6C4-FE908306BE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Decomposition</a:t>
            </a:r>
            <a:r>
              <a:rPr lang="pl-PL" dirty="0"/>
              <a:t> + </a:t>
            </a:r>
            <a:r>
              <a:rPr lang="pl-PL" dirty="0" err="1"/>
              <a:t>computation</a:t>
            </a:r>
            <a:r>
              <a:rPr lang="pl-PL" dirty="0"/>
              <a:t> + </a:t>
            </a:r>
            <a:r>
              <a:rPr lang="pl-PL" dirty="0" err="1"/>
              <a:t>utter</a:t>
            </a:r>
            <a:r>
              <a:rPr lang="pl-PL" dirty="0"/>
              <a:t> </a:t>
            </a:r>
            <a:r>
              <a:rPr lang="pl-PL" dirty="0" err="1"/>
              <a:t>frustration</a:t>
            </a:r>
            <a:r>
              <a:rPr lang="pl-PL" dirty="0"/>
              <a:t>:</a:t>
            </a:r>
          </a:p>
          <a:p>
            <a:r>
              <a:rPr lang="pl-PL" dirty="0" err="1"/>
              <a:t>esolang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7364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EE07FA-3488-5C02-58D1-23944663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COMPOSITE_OBJECTS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6F8216-6C4F-FFF4-C9D5-9E8B8D16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2;	1;	COMBINE_INTO_ARRAY Length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2;	2;	COMBINE_INTO_SUBROUTINE Length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2;	3;	UNCOMBINE_ARRAY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2;	4;	UNCOMBINE_SUBROUTINE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87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65AB1-0E08-8EBE-BAC7-8F328974C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SUBROUTINES AND COMMANDS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2BAEF9-7773-0AF7-0446-A5EB36846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	1;	INVOKE Condition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	2;	RETURN Condition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	3;	RETURN_THEN_DO Condition Atoms*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	4;	PUSH_CURRENT_SUBROUTINE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RUN_COMMAND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5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65AB1-0E08-8EBE-BAC7-8F328974C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Quick</a:t>
            </a:r>
            <a:r>
              <a:rPr lang="pl-PL" dirty="0"/>
              <a:t> </a:t>
            </a:r>
            <a:r>
              <a:rPr lang="pl-PL" dirty="0" err="1"/>
              <a:t>aside</a:t>
            </a:r>
            <a:r>
              <a:rPr lang="pl-PL" dirty="0"/>
              <a:t>: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2BAEF9-7773-0AF7-0446-A5EB36846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Conditions: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0 - unconditional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1 - zero behind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2 - zero behind, pop it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3 - less than zero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4 - less than zero, pop it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5 - more than zero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6 - more than zero, pop it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66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4185C1-A3A1-B6F3-FF4C-E1A5F4BE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CONSTANT_LIST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A6F23-6C5F-81D7-B28C-78EF4445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4;	1;	PUSH_CONSTANT_LIST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4;	2;	BRING_CONSTANT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Idx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4;	3;	INVOKE_CONSTANT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Idx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0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5D2BB4-352A-FAFE-AF8D-A194EEC7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6969B6-2A18-F700-1A78-E8F9E1B37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	1;	PRINT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	2;	INPUT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	3;	INPUT_WITH_PROMPT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4;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PRINT_NO_NEWLINE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543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8100F4-AEFD-71D3-FBD0-26A02775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STACK_MANIP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9F5EC6-0E45-962A-6550-0A006EE52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6;	1;	DUPE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6;	2;	SWAP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6;	3;	POP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6;	4;	ROT Depth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6;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STACK_SIZE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2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979CE8-519C-268D-EE0E-3B06830C9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AD43C8-7707-1CDA-2DA2-1747E13EF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7;	1;	INC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7;	2;	DEC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7;	3;	ADD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7;	4;	SUB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7;	5;	MULT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7;	6;	DIV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71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19872-BD0B-FDD9-22FC-A0E86F55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5EBF83-B007-DE87-CB52-4450CC07A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8;	1;	TO_INT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8;	2;	TO_STR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8;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CODEPOINTS_TO_STR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8;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4;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STR_TO_CODEPOINTS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8;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INTS_TO_COMMAND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8;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6;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COMMAND_TO_INTS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81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53092F-6FC3-6643-7B78-2D27FB3A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DEBUG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2563D4-23D0-D183-9AD2-3462843E9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9;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TOGGLE_SHOW_STACK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9;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2;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TOGGLE_SHOW_CONSTANTS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9;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TOGGLE_SHOW_SUBROUTINE_TRANSITIONS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9;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4;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TOGGLE_SHOW_COMMANDS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9;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TOGGLE_SHOW_STACK_OPERATIONS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9;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6;  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	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TOGGLE_SHOW_SUBROUTINE_STACK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55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53092F-6FC3-6643-7B78-2D27FB3A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2563D4-23D0-D183-9AD2-3462843E9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0 - unconditional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1 - zero behind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2 - zero behind, pop it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3 - less than zero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4 - less than zero, pop it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5 - more than zero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6 - more than zero, pop it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8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014DEF-3F4B-AFB4-EE5C-22C29692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projektowe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5226BE-CB44-CBF2-F411-EC63E91F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„A co, gdyby tego się tak zupełnie nie dało czytać?”</a:t>
            </a:r>
          </a:p>
        </p:txBody>
      </p:sp>
    </p:spTree>
    <p:extLst>
      <p:ext uri="{BB962C8B-B14F-4D97-AF65-F5344CB8AC3E}">
        <p14:creationId xmlns:p14="http://schemas.microsoft.com/office/powerpoint/2010/main" val="1903753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53092F-6FC3-6643-7B78-2D27FB3A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- </a:t>
            </a:r>
            <a:r>
              <a:rPr lang="pl-PL" dirty="0" err="1"/>
              <a:t>wytłunaczenie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2563D4-23D0-D183-9AD2-3462843E9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Jeżeli na szczycie stosu znajduje się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subrutyna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, którą chcemy warunkowo wykonać, to jeżeli użyjemy warunku 1 – „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zero behind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”, interpreter zdejmie ze stosu funkcje, a następnie sprawdzi czy element będący teraz szczytem stosu jest równy zero, i jeżeli tak, wywoła funkcję. </a:t>
            </a:r>
          </a:p>
          <a:p>
            <a:pPr marL="0" indent="0">
              <a:buNone/>
            </a:pP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Gdyby użyć warunku 2 – „zero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behind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, pop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it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”, zanim zostanie wywołana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subrutyna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, zostanie usunięty element testowany.</a:t>
            </a:r>
          </a:p>
        </p:txBody>
      </p:sp>
    </p:spTree>
    <p:extLst>
      <p:ext uri="{BB962C8B-B14F-4D97-AF65-F5344CB8AC3E}">
        <p14:creationId xmlns:p14="http://schemas.microsoft.com/office/powerpoint/2010/main" val="3871220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DA41E6E-5B6A-FC0A-9BA3-D6BF702D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C51E69E-4713-32BC-147A-BC10A7865B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629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5C28832-15FB-AAC6-441D-AEFA773E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Hello World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EBC1ACE-F9BB-80E7-FB2F-4321B7B3D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51643596945503634782436178338213939643468387254256492403303567688778518986954261748947038575029637121076752021152340941012249888134518904440340479104871969384915162704932325027574165711517812265458350090322577321076058761113377813671604966139207953739950599868902450388396312397174584966065934737568822774845596011136373355550883458244188458502566078143537286080921453812054441106489319314077741303642384741972241425298660831724709463342763180828747994185182820799439534470884598842091549725988161374164295137513806820707331166313876379639846029713220744304910362552069473402476597967377163189876905695913240455440192920424617881580589647364986612102951165967846457979271277308764175949345408987027895840018586846263996688029678317774768401488384189961818651403906637652774972377259531069769644548960515886521630134453784630680327073255311013270980502931011896663853576833730955947511196022608794932507613607556453235347186529007718616663005453912447058536465973465117463676204952990935669361834191334039452031915704226114173453095007199522645079329511618519511051030405854328585991199038754970867223676106696016049052378310675762350731349478207481473515193605756406291151378263246202422694568560063407000042301808999020654014682717036759205982052675721565926703938297466306190353383386888060330882840468873183842549865818562269513929609414538067914071765069276521896965474891422539665833141721713113433701091467168270140434622396438273422170062785862927274135382313794854830177327720264202071120962500572204589843750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96</a:t>
            </a:r>
          </a:p>
        </p:txBody>
      </p:sp>
    </p:spTree>
    <p:extLst>
      <p:ext uri="{BB962C8B-B14F-4D97-AF65-F5344CB8AC3E}">
        <p14:creationId xmlns:p14="http://schemas.microsoft.com/office/powerpoint/2010/main" val="2311279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5C28832-15FB-AAC6-441D-AEFA773E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Hello World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EBC1ACE-F9BB-80E7-FB2F-4321B7B3D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825625"/>
            <a:ext cx="115671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1;2;72;101;108;108;111;44;32;119;111;114;108;100;33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5;1</a:t>
            </a:r>
          </a:p>
          <a:p>
            <a:pPr marL="0" indent="0">
              <a:buNone/>
            </a:pP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Czyli:</a:t>
            </a:r>
          </a:p>
          <a:p>
            <a:pPr marL="0" indent="0">
              <a:buNone/>
            </a:pPr>
            <a:endParaRPr lang="pl-PL" sz="24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buNone/>
            </a:pPr>
            <a:r>
              <a:rPr lang="pl-PL" sz="24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PUT_STRING 72,101,108,… # Wartości </a:t>
            </a:r>
            <a:r>
              <a:rPr lang="pl-PL" sz="2400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unicode</a:t>
            </a:r>
            <a:r>
              <a:rPr lang="pl-PL" sz="24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z „Hello World”</a:t>
            </a:r>
          </a:p>
          <a:p>
            <a:pPr marL="0" indent="0">
              <a:buNone/>
            </a:pPr>
            <a:r>
              <a:rPr lang="pl-PL" sz="24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1252537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5C28832-15FB-AAC6-441D-AEFA773E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99 </a:t>
            </a:r>
            <a:r>
              <a:rPr lang="pl-PL" dirty="0" err="1"/>
              <a:t>Bottles</a:t>
            </a:r>
            <a:r>
              <a:rPr lang="pl-PL" dirty="0"/>
              <a:t> of Beer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EBC1ACE-F9BB-80E7-FB2F-4321B7B3D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7" y="1825625"/>
            <a:ext cx="14449427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1;1;99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 SUB 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1;4;3;1;5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1;4;3;4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1;4;1;2;32;98;111;116;116;108;101;115;32;111;102;32;98;101;101;114;32;111;110;32;116;104;101;32;119;97;108;108;46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1;4;3;3;2;5;1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1;4;1;2;32;110;111;32;109;111;114;101;32;98;111;116;116;108;101;115;32;111;102;32;98;101;101;114;32;111;110;32;116;104;101;32;119;97;108;108;46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1;4;7;2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1;4;1;2;32;98;111;116;116;108;101;115;32;111;102;32;98;101;101;114;46;32;84;97;107;101;32;111;110;32;100;111;119;110;32;97;110;100;32;112;97;115;115;32;105;116;32;97;114;111;117;110;100;32;45;32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1;4;1;2;32;98;111;116;116;108;101;115;32;111;102;32;98;101;101;114;32;111;110;32;116;104;101;32;119;97;108;108;44;32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 SUB START [n --- 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2;2;20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3;1;0</a:t>
            </a:r>
            <a:endParaRPr lang="pl-PL" sz="10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14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5C28832-15FB-AAC6-441D-AEFA773E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99 </a:t>
            </a:r>
            <a:r>
              <a:rPr lang="pl-PL" dirty="0" err="1"/>
              <a:t>Bottles</a:t>
            </a:r>
            <a:r>
              <a:rPr lang="pl-PL" dirty="0"/>
              <a:t> of Beer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EBC1ACE-F9BB-80E7-FB2F-4321B7B3D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962" y="1825625"/>
            <a:ext cx="15115213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1;1;99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 SUB 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1;4;3;1;5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1;4;3;4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1;4;1;2;32;98;111;116;116;108;101;115;32;111;102;32;98;101;101;114;32;111;110;32;116;104;101;32;119;97;108;108;46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1;4;3;3;2;5;1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1;4;1;2;32;110;111;32;109;111;114;101;32;98;111;116;116;108;101;115;32;111;102;32;98;101;101;114;32;111;110;32;116;104;101;32;119;97;108;108;46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1;4;7;2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1;4;1;2;32;98;111;116;116;108;101;115;32;111;102;32;98;101;101;114;46;32;84;97;107;101;32;111;110;32;100;111;119;110;32;97;110;100;32;112;97;115;115;32;105;116;32;97;114;111;117;110;100;32;45;32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1;4;1;2;32;98;111;116;116;108;101;115;32;111;102;32;98;101;101;114;32;111;110;32;116;104;101;32;119;97;108;108;44;32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1;4;5;4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1;4;6;1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 SUB START [n --- 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2;2;20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3;1;0</a:t>
            </a:r>
            <a:endParaRPr lang="pl-PL" sz="10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9B8B455-3E38-9F19-EF74-D686BDCE204A}"/>
              </a:ext>
            </a:extLst>
          </p:cNvPr>
          <p:cNvSpPr txBox="1"/>
          <p:nvPr/>
        </p:nvSpPr>
        <p:spPr>
          <a:xfrm>
            <a:off x="684673" y="1825625"/>
            <a:ext cx="26876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PUT_INT 99</a:t>
            </a:r>
          </a:p>
          <a:p>
            <a:endParaRPr lang="pl-PL" sz="10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INVOKE &gt;0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PUSH_CURRENT_SUBROUTINE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PRINT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PUT_STRING „ </a:t>
            </a:r>
            <a:r>
              <a:rPr lang="pl-PL" sz="1000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bottles</a:t>
            </a:r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of …”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PRINT_NO_NEWLINE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DUPE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POP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RETURN_THEN_DO =0p PRINT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SWAP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PUT_STRING „ no </a:t>
            </a:r>
            <a:r>
              <a:rPr lang="pl-PL" sz="1000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more</a:t>
            </a:r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bot…”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DUPE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DEC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PRINT_NO_NEWLINE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PUT_STRING „ </a:t>
            </a:r>
            <a:r>
              <a:rPr lang="pl-PL" sz="1000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bottles</a:t>
            </a:r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of …”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PRINT_NO_NEWLINE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DUPE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PRINT_NO_NEWLINE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PUT_STRING „ </a:t>
            </a:r>
            <a:r>
              <a:rPr lang="pl-PL" sz="1000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bottles</a:t>
            </a:r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of …”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PRINT_NO_NEWLINE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PC DUPE</a:t>
            </a:r>
          </a:p>
          <a:p>
            <a:endParaRPr lang="pl-PL" sz="10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COMBINE_INTO_SUBROUTINE 20</a:t>
            </a:r>
          </a:p>
          <a:p>
            <a:r>
              <a:rPr lang="pl-PL" sz="10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INVOKE ALWAYS</a:t>
            </a:r>
          </a:p>
        </p:txBody>
      </p:sp>
    </p:spTree>
    <p:extLst>
      <p:ext uri="{BB962C8B-B14F-4D97-AF65-F5344CB8AC3E}">
        <p14:creationId xmlns:p14="http://schemas.microsoft.com/office/powerpoint/2010/main" val="835716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F3131F-F18B-3484-0F04-A455D909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Logika Boolowska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C97F1B-A628-37CB-F9F4-407A83FF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Preface</a:t>
            </a:r>
            <a:r>
              <a:rPr lang="pl-PL" dirty="0"/>
              <a:t> – Lista Stałych:</a:t>
            </a:r>
          </a:p>
          <a:p>
            <a:pPr marL="0" indent="0">
              <a:buNone/>
            </a:pPr>
            <a:r>
              <a:rPr lang="pl-PL" dirty="0"/>
              <a:t>Lista stałych pozwala na dodawanie stałych, w tym funkcji, do </a:t>
            </a:r>
            <a:r>
              <a:rPr lang="pl-PL" dirty="0" err="1"/>
              <a:t>append-only</a:t>
            </a:r>
            <a:r>
              <a:rPr lang="pl-PL" dirty="0"/>
              <a:t> listy. Ułatwia to znacznie używanie funkcji, gdyż zamiast budować je na stosie, możemy odnieść się do listy. </a:t>
            </a:r>
          </a:p>
        </p:txBody>
      </p:sp>
    </p:spTree>
    <p:extLst>
      <p:ext uri="{BB962C8B-B14F-4D97-AF65-F5344CB8AC3E}">
        <p14:creationId xmlns:p14="http://schemas.microsoft.com/office/powerpoint/2010/main" val="2792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31ED63-7794-57F7-8459-44B34DFA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Logika Boolowska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BAEC98-61D0-5F4E-3C8D-4BC930AAC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825625"/>
            <a:ext cx="11567160" cy="4351338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END: REPLACE_WITH_FALSE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1;4;1;1;0 # replace with </a:t>
            </a:r>
            <a:r>
              <a:rPr lang="pl-PL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0</a:t>
            </a:r>
            <a:endParaRPr lang="en-US" sz="29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1;4;6;3 # pop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START: REPLACE_WITH_FALSE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2;2;2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4;1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6;3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 REPLACE_WITH_FALSE to </a:t>
            </a:r>
            <a:r>
              <a:rPr lang="en-US" sz="2900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stała</a:t>
            </a: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9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9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9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END: REPLACE_WITH_TRUE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1;4;1;1;1 # replace with </a:t>
            </a:r>
            <a:r>
              <a:rPr lang="pl-PL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</a:t>
            </a:r>
            <a:endParaRPr lang="en-US" sz="2900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1;4;6;3 # pop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START: REPLACE_WITH_TRUE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2;2;2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4;1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6;3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 REPLACE_WITH_TRUE to </a:t>
            </a:r>
            <a:r>
              <a:rPr lang="en-US" sz="2900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stała</a:t>
            </a:r>
            <a:r>
              <a:rPr lang="en-US" sz="2900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004791A-9A7E-6843-55C3-BF09FBB07405}"/>
              </a:ext>
            </a:extLst>
          </p:cNvPr>
          <p:cNvCxnSpPr/>
          <p:nvPr/>
        </p:nvCxnSpPr>
        <p:spPr>
          <a:xfrm>
            <a:off x="5878285" y="1623527"/>
            <a:ext cx="0" cy="4292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871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00D6FD-203F-A37A-BE8C-EC8B0D94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Logika Boolowska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6D880A-683D-2313-7904-9AE4F9A5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END: BIN_AND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1;4;7;5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#^ binarna operacja AND jest prosta na liczbach 0/1, bo wystarczy je pomnożyć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START: BIN_AND (A, B)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2;2;1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4;1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6;3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 BIN_AND to stała 2</a:t>
            </a:r>
          </a:p>
        </p:txBody>
      </p:sp>
    </p:spTree>
    <p:extLst>
      <p:ext uri="{BB962C8B-B14F-4D97-AF65-F5344CB8AC3E}">
        <p14:creationId xmlns:p14="http://schemas.microsoft.com/office/powerpoint/2010/main" val="2861503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2A4219-AD1B-F2E6-2770-AAC4DD06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Logika Boolowska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6BAAD3-A050-2B10-759B-7B157F6BC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825625"/>
            <a:ext cx="1156716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END: BIN_OR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#^ Jeżeli A było 0, to OR(B, 0) = B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1;4;3;3;6;4;3;1 #^ Jeżeli A&gt;0(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popping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), zwróć, ale wpierw zamień B na True,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stack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: [B|1 &lt;]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#^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stack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: [B A &lt;]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#^ jeżeli A jest &gt;0,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Posptrzątaj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i </a:t>
            </a:r>
            <a:r>
              <a:rPr lang="pl-PL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zwróc</a:t>
            </a: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START: BIN_OR (A, B)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4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014DEF-3F4B-AFB4-EE5C-22C29692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projektowe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5226BE-CB44-CBF2-F411-EC63E91F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„A co, gdyby tego się tak zupełnie nie dało czytać?”</a:t>
            </a:r>
          </a:p>
          <a:p>
            <a:pPr marL="0" indent="0" algn="ctr">
              <a:buNone/>
            </a:pPr>
            <a:endParaRPr lang="pl-PL" sz="4400" dirty="0"/>
          </a:p>
          <a:p>
            <a:pPr marL="0" indent="0" algn="ctr">
              <a:buNone/>
            </a:pPr>
            <a:r>
              <a:rPr lang="pl-PL" sz="4400" dirty="0"/>
              <a:t>„Oraz żeby było głupio trudne do używania?”</a:t>
            </a:r>
          </a:p>
        </p:txBody>
      </p:sp>
    </p:spTree>
    <p:extLst>
      <p:ext uri="{BB962C8B-B14F-4D97-AF65-F5344CB8AC3E}">
        <p14:creationId xmlns:p14="http://schemas.microsoft.com/office/powerpoint/2010/main" val="11819768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2265E6-BB41-3CA7-F0A8-2270F58A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Logika Boolowska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67BB7B-0BA9-BC3C-4CCD-88AE58F73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END: BIN_NOT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1;4;4;3;1 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#^ w przeciwnym, zamień na 1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1;4;3;3;5;4;3;0 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    #^ jeżeli A jest &gt;0, zamień na 0 i wyjdź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#SUB START: BIN_NOT (A)</a:t>
            </a:r>
          </a:p>
        </p:txBody>
      </p:sp>
    </p:spTree>
    <p:extLst>
      <p:ext uri="{BB962C8B-B14F-4D97-AF65-F5344CB8AC3E}">
        <p14:creationId xmlns:p14="http://schemas.microsoft.com/office/powerpoint/2010/main" val="2940650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618E89-8086-8FA5-E253-3CAE2D9C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</a:t>
            </a:r>
            <a:r>
              <a:rPr lang="pl-PL" dirty="0" err="1"/>
              <a:t>FizzBuzz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D61B63-192D-4CDF-53F8-34178D631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Odnoszę do edytora, bo tutaj ten kod się nie zmieści prosto</a:t>
            </a:r>
          </a:p>
        </p:txBody>
      </p:sp>
    </p:spTree>
    <p:extLst>
      <p:ext uri="{BB962C8B-B14F-4D97-AF65-F5344CB8AC3E}">
        <p14:creationId xmlns:p14="http://schemas.microsoft.com/office/powerpoint/2010/main" val="3702064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E2C7D-74A8-9142-9060-5CE25CB4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jest Turing Complete?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D7E63-70BA-2F15-8DF0-DE0D428D4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Chyba</a:t>
            </a:r>
          </a:p>
          <a:p>
            <a:r>
              <a:rPr lang="pl-PL" dirty="0"/>
              <a:t>Rotacja stosu pozwala wyciągnąć dowolny jego element, więc nie mamy ograniczeń typowo stosowych</a:t>
            </a:r>
          </a:p>
          <a:p>
            <a:r>
              <a:rPr lang="pl-PL" dirty="0"/>
              <a:t>Rekursja jest równoważna mocy ekspresywnej pętlą for/</a:t>
            </a:r>
            <a:r>
              <a:rPr lang="pl-PL" dirty="0" err="1"/>
              <a:t>while</a:t>
            </a:r>
            <a:r>
              <a:rPr lang="pl-PL" dirty="0"/>
              <a:t>/</a:t>
            </a:r>
            <a:r>
              <a:rPr lang="pl-PL" dirty="0" err="1"/>
              <a:t>dowhile</a:t>
            </a:r>
            <a:r>
              <a:rPr lang="pl-PL" dirty="0"/>
              <a:t>*</a:t>
            </a:r>
          </a:p>
          <a:p>
            <a:r>
              <a:rPr lang="pl-PL" dirty="0"/>
              <a:t>Warunkowe wywołanie i wyjście z funkcji jest równoważną poleceniom IF</a:t>
            </a:r>
          </a:p>
          <a:p>
            <a:r>
              <a:rPr lang="pl-PL" dirty="0"/>
              <a:t>Arytmetyka </a:t>
            </a:r>
            <a:r>
              <a:rPr lang="pl-PL" dirty="0" err="1"/>
              <a:t>boole’a</a:t>
            </a:r>
            <a:r>
              <a:rPr lang="pl-PL" dirty="0"/>
              <a:t> jest </a:t>
            </a:r>
            <a:r>
              <a:rPr lang="pl-PL" dirty="0" err="1"/>
              <a:t>implementowalna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* - przez ograniczenia implementacyjne, nieskończone pętle nie są jeszcze możliwe. Powinno się dać naprawić.</a:t>
            </a:r>
          </a:p>
        </p:txBody>
      </p:sp>
    </p:spTree>
    <p:extLst>
      <p:ext uri="{BB962C8B-B14F-4D97-AF65-F5344CB8AC3E}">
        <p14:creationId xmlns:p14="http://schemas.microsoft.com/office/powerpoint/2010/main" val="213925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7824C-7BDC-4FC6-FA31-A43D11415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212713593750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141750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48620250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620156250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17718750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81501240735164250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562500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48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1728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1444962987707667761751993477431951030146641847223514979508512829433921487168234163172123406022779038578719059444356163263468674001287882138702300125527912631918726420336228281677254772552274667485422768318190649125214611707613363873570252249805163051188806984214777644609841653653089054656570496900800782414300823994357916241281392947309833288316611445961093610183632771114279699700374165293704622684045483418236388753705211675067071613912307503868633874326278368569998339441347219042399357151039687977581743236209295990383725247988588591746563399277459285046254236616097205797823858169267743057127419934246675144951599177551232358236451269510525573865603572897314181761481922059407205626209790440297497372648638086800553207357143085248774028173102124128490686416625976562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864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768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192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2592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3432108407365051390155731354642174931723159720837366981257387938551525755064142298710564227943532465527089020813478244087414820445701479911804199218750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2592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432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2592</a:t>
            </a:r>
          </a:p>
        </p:txBody>
      </p:sp>
    </p:spTree>
    <p:extLst>
      <p:ext uri="{BB962C8B-B14F-4D97-AF65-F5344CB8AC3E}">
        <p14:creationId xmlns:p14="http://schemas.microsoft.com/office/powerpoint/2010/main" val="402806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67651A-F4C8-30ED-4AE5-06D5C4B0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projektowe: Zapis programu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3A400E15-8117-55E5-0164-5A0C318AA6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Polecenia to liczby, instrukcje do wykonania są zapisywane jako wykładniki w rozłożeniu na liczby pierwsze.</a:t>
                </a:r>
              </a:p>
              <a:p>
                <a:pPr marL="0" indent="0">
                  <a:buNone/>
                </a:pPr>
                <a:r>
                  <a:rPr lang="pl-PL" dirty="0"/>
                  <a:t>Jaka akcja ma być wykonana jest umieszczone w wykładnikach 2 i 3. Kolejne liczby pierwsze są odpowiedzialne od parametrów</a:t>
                </a:r>
              </a:p>
              <a:p>
                <a:pPr marL="0" indent="0">
                  <a:buNone/>
                </a:pPr>
                <a:r>
                  <a:rPr lang="pl-PL" dirty="0"/>
                  <a:t>Np.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12605250=</m:t>
                    </m:r>
                    <m:sSup>
                      <m:sSup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pl-PL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pl-PL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pl-PL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pl-PL" dirty="0"/>
                  <a:t>, więc wykładniki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1,1,3,5</m:t>
                    </m:r>
                  </m:oMath>
                </a14:m>
                <a:r>
                  <a:rPr lang="pl-PL" dirty="0"/>
                  <a:t>, co znaczy „UMIEŚĆ NA STOSIE LICZBĘ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3×5</m:t>
                    </m:r>
                  </m:oMath>
                </a14:m>
                <a:r>
                  <a:rPr lang="pl-PL" dirty="0"/>
                  <a:t>”</a:t>
                </a:r>
              </a:p>
            </p:txBody>
          </p:sp>
        </mc:Choice>
        <mc:Fallback xmlns="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3A400E15-8117-55E5-0164-5A0C318AA6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90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455372-A51A-AB1A-43DA-85501192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projektowe: Model obliczeniowy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4854FB-4D46-A764-1C8A-A236CCA56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Lekka funkcyjność, rekurencja oraz </a:t>
            </a:r>
            <a:r>
              <a:rPr lang="pl-PL" dirty="0" err="1"/>
              <a:t>subrutyny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Stos jako jedyne* źródło danych.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* - istnieje lista stałych, która jest Write-</a:t>
            </a:r>
            <a:r>
              <a:rPr lang="pl-PL" dirty="0" err="1"/>
              <a:t>Only</a:t>
            </a:r>
            <a:r>
              <a:rPr lang="pl-PL" dirty="0"/>
              <a:t>-</a:t>
            </a:r>
            <a:r>
              <a:rPr lang="pl-PL" dirty="0" err="1"/>
              <a:t>Once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260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B006982-F774-BA95-1FE9-6E70CAE5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Dostępne polecenia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CD6568C-4EAF-F468-FCCF-2D658109E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06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DA5EFCE-3D0B-AA63-B32C-D99D0BA44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Kategorie Poleceń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ABA9F21-2EBD-7B69-6700-96C36FA26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 PUTTING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2; COMPOSITE_OBJECTS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3; SUBROUTINES AND COMMANDS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4; CONSTANT_LIST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5; IO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6; STACK_MANIP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7; MATH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8; CONV</a:t>
            </a:r>
          </a:p>
          <a:p>
            <a:pPr marL="0" indent="0">
              <a:buNone/>
            </a:pPr>
            <a:r>
              <a:rPr lang="pl-PL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9; DEBUG</a:t>
            </a:r>
          </a:p>
        </p:txBody>
      </p:sp>
    </p:spTree>
    <p:extLst>
      <p:ext uri="{BB962C8B-B14F-4D97-AF65-F5344CB8AC3E}">
        <p14:creationId xmlns:p14="http://schemas.microsoft.com/office/powerpoint/2010/main" val="283513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5D25D-D97F-9CBC-2D00-144E1F8D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PUTTING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84274C-467A-840D-AA42-F1E623B7F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	1;	PUT_INT </a:t>
            </a:r>
            <a:r>
              <a:rPr lang="en-US" dirty="0" err="1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Ints</a:t>
            </a: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*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	2;	PUT_STRING Chars*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	3;	PUT_FRACT Quotient Denominator</a:t>
            </a:r>
          </a:p>
          <a:p>
            <a:pPr marL="0" indent="0">
              <a:buNone/>
            </a:pPr>
            <a:r>
              <a:rPr lang="en-US" dirty="0">
                <a:latin typeface="Iosevka Extended" panose="02000509030000000004" pitchFamily="49" charset="0"/>
                <a:ea typeface="Iosevka Extended" panose="02000509030000000004" pitchFamily="49" charset="0"/>
                <a:cs typeface="Iosevka Extended" panose="02000509030000000004" pitchFamily="49" charset="0"/>
              </a:rPr>
              <a:t>1;	4;	PUT_COMMAND Atoms*</a:t>
            </a:r>
            <a:endParaRPr lang="pl-PL" dirty="0">
              <a:latin typeface="Iosevka Extended" panose="02000509030000000004" pitchFamily="49" charset="0"/>
              <a:ea typeface="Iosevka Extended" panose="02000509030000000004" pitchFamily="49" charset="0"/>
              <a:cs typeface="Iosevka Extended" panose="0200050903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810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1422</Words>
  <Application>Microsoft Office PowerPoint</Application>
  <PresentationFormat>Panoramiczny</PresentationFormat>
  <Paragraphs>270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Iosevka Extended</vt:lpstr>
      <vt:lpstr>Motyw pakietu Office</vt:lpstr>
      <vt:lpstr>Decomputer</vt:lpstr>
      <vt:lpstr>Założenia projektowe</vt:lpstr>
      <vt:lpstr>Założenia projektowe</vt:lpstr>
      <vt:lpstr>Prezentacja programu PowerPoint</vt:lpstr>
      <vt:lpstr>Założenia projektowe: Zapis programu</vt:lpstr>
      <vt:lpstr>Założenia projektowe: Model obliczeniowy</vt:lpstr>
      <vt:lpstr>Dostępne polecenia</vt:lpstr>
      <vt:lpstr>Kategorie Poleceń</vt:lpstr>
      <vt:lpstr>PUTTING</vt:lpstr>
      <vt:lpstr>COMPOSITE_OBJECTS</vt:lpstr>
      <vt:lpstr>SUBROUTINES AND COMMANDS</vt:lpstr>
      <vt:lpstr>Quick aside: Warunki</vt:lpstr>
      <vt:lpstr>CONSTANT_LIST</vt:lpstr>
      <vt:lpstr>IO</vt:lpstr>
      <vt:lpstr>STACK_MANIP</vt:lpstr>
      <vt:lpstr>MATH</vt:lpstr>
      <vt:lpstr>CONV</vt:lpstr>
      <vt:lpstr>DEBUG</vt:lpstr>
      <vt:lpstr>Warunki</vt:lpstr>
      <vt:lpstr>Warunki - wytłunaczenie</vt:lpstr>
      <vt:lpstr>Przykłady</vt:lpstr>
      <vt:lpstr>Przykład: Hello World</vt:lpstr>
      <vt:lpstr>Przykład: Hello World</vt:lpstr>
      <vt:lpstr>Przykład: 99 Bottles of Beer</vt:lpstr>
      <vt:lpstr>Przykład: 99 Bottles of Beer</vt:lpstr>
      <vt:lpstr>Przykład: Logika Boolowska</vt:lpstr>
      <vt:lpstr>Przykład: Logika Boolowska</vt:lpstr>
      <vt:lpstr>Przykład: Logika Boolowska</vt:lpstr>
      <vt:lpstr>Przykład: Logika Boolowska</vt:lpstr>
      <vt:lpstr>Przykład: Logika Boolowska</vt:lpstr>
      <vt:lpstr>Przykład: FizzBuzz</vt:lpstr>
      <vt:lpstr>Czy jest Turing Complete?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Decomputer</dc:title>
  <dc:creator>Kajetan Owczarek</dc:creator>
  <cp:lastModifiedBy>Kajetan Owczarek</cp:lastModifiedBy>
  <cp:revision>14</cp:revision>
  <dcterms:created xsi:type="dcterms:W3CDTF">2023-05-10T12:04:25Z</dcterms:created>
  <dcterms:modified xsi:type="dcterms:W3CDTF">2023-06-12T16:50:34Z</dcterms:modified>
</cp:coreProperties>
</file>