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75" r:id="rId5"/>
    <p:sldId id="273" r:id="rId6"/>
    <p:sldId id="274" r:id="rId7"/>
    <p:sldId id="261" r:id="rId8"/>
    <p:sldId id="262" r:id="rId9"/>
    <p:sldId id="263" r:id="rId10"/>
    <p:sldId id="264" r:id="rId11"/>
    <p:sldId id="265" r:id="rId12"/>
    <p:sldId id="286" r:id="rId13"/>
    <p:sldId id="266" r:id="rId14"/>
    <p:sldId id="267" r:id="rId15"/>
    <p:sldId id="268" r:id="rId16"/>
    <p:sldId id="269" r:id="rId17"/>
    <p:sldId id="270" r:id="rId18"/>
    <p:sldId id="271" r:id="rId19"/>
    <p:sldId id="287" r:id="rId20"/>
    <p:sldId id="288" r:id="rId21"/>
    <p:sldId id="258" r:id="rId22"/>
    <p:sldId id="259" r:id="rId23"/>
    <p:sldId id="276" r:id="rId24"/>
    <p:sldId id="260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B8F23F-3B94-7657-8DBB-569C4E2546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5DEB876-50DE-F8F2-3689-9CC9625757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246DD07-4398-F45A-097D-845A35BD5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DAC-85EF-40BB-9F54-24C6F47AB392}" type="datetimeFigureOut">
              <a:rPr lang="pl-PL" smtClean="0"/>
              <a:t>12.06.2023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3E8D501-D098-78F6-C729-D04023109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7BA827B-3A21-ED3C-82D5-3EFF3FFD6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11E5-A09C-4C51-9893-7675D342F8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8224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427E85-19D1-9184-73C6-C628B3120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DF81030-499A-EBAF-48D2-0181281B49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A9F7C93-F8A2-C3F0-7316-4C54A2529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DAC-85EF-40BB-9F54-24C6F47AB392}" type="datetimeFigureOut">
              <a:rPr lang="pl-PL" smtClean="0"/>
              <a:t>12.06.2023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E4FAAAC-62B5-C598-A4D7-EF16C5E84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A1E34EA-B4A6-B8E8-A6D4-70B114E5C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11E5-A09C-4C51-9893-7675D342F8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9421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2309D3F5-0A07-B722-9D4B-675F87AC35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A4D1343-5927-99E3-D3BD-D8083A814E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02367A7-E7AD-5A7A-80FD-FFC22092C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DAC-85EF-40BB-9F54-24C6F47AB392}" type="datetimeFigureOut">
              <a:rPr lang="pl-PL" smtClean="0"/>
              <a:t>12.06.2023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0A49BE4-32AA-95B9-43FE-ECEA32DDF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A534388-06ED-597D-3E31-5ABC13E07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11E5-A09C-4C51-9893-7675D342F8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3731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386688-5767-4822-E0CF-07097B884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A2EFB7B-2FDE-7777-4045-8BEDC5F69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6A9CFA9-6F63-E844-BDE8-6C8CBA266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DAC-85EF-40BB-9F54-24C6F47AB392}" type="datetimeFigureOut">
              <a:rPr lang="pl-PL" smtClean="0"/>
              <a:t>12.06.2023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1CD3511-1DAC-FECD-27E8-96C783E7D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3BC1868-AB6F-DB09-3EDD-9EDDE1AF3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11E5-A09C-4C51-9893-7675D342F8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9725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C34B48-774C-0780-BCB2-23E4FAC15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3F31EE3-1C3A-DA7A-EAF7-251191A2AF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5E6FEC7-6330-100D-FAD1-8CEBFE35E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DAC-85EF-40BB-9F54-24C6F47AB392}" type="datetimeFigureOut">
              <a:rPr lang="pl-PL" smtClean="0"/>
              <a:t>12.06.2023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D8EF816-61D1-090C-2AFE-6B0AF6307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8A4D860-65F6-B6B1-AB9A-8EECB5439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11E5-A09C-4C51-9893-7675D342F8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9424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213287-42FC-D342-90BC-CF9F539B1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197BA19-CC5D-0B1F-62A7-C32FC22C5C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F3C5D58-A35F-934D-9A62-D50B8EF9D9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8BE9F1D-7FC1-1CCE-FCAE-8269EBAD4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DAC-85EF-40BB-9F54-24C6F47AB392}" type="datetimeFigureOut">
              <a:rPr lang="pl-PL" smtClean="0"/>
              <a:t>12.06.2023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1337FAA-F825-3E0C-5C22-04CBD3F37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7AD6EF3-73BF-23BC-8D1E-8DC251B83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11E5-A09C-4C51-9893-7675D342F8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1382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DBF874-CD7F-F216-B7AF-99020F145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CFC3E16-7A2D-1E11-1F14-49DA54B6E2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125FBEB-5231-C9F3-ED94-F9A19E0758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9538913-A8D0-3B5D-C3B6-E6C909BDD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94D3872A-448D-752F-5E8B-5ABA6A77EC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CF1F6EEC-DF32-271E-CD27-4E36902EA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DAC-85EF-40BB-9F54-24C6F47AB392}" type="datetimeFigureOut">
              <a:rPr lang="pl-PL" smtClean="0"/>
              <a:t>12.06.2023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9B9A95B8-49A1-41DD-B39C-51096FC85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0E1CE41-987E-58BA-FB1B-EE7F9DB0F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11E5-A09C-4C51-9893-7675D342F8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2600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5F0B7D-6E54-C4F6-1B13-A74C1AA1A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357D6F5-55FF-5E22-00CB-F2FF397A0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DAC-85EF-40BB-9F54-24C6F47AB392}" type="datetimeFigureOut">
              <a:rPr lang="pl-PL" smtClean="0"/>
              <a:t>12.06.2023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5324AFC5-7815-52A4-15DC-148770192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816AB041-FFC3-2DB0-71F2-36FE35C27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11E5-A09C-4C51-9893-7675D342F8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0815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F553A35-6983-8920-E2B3-A94667A9C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DAC-85EF-40BB-9F54-24C6F47AB392}" type="datetimeFigureOut">
              <a:rPr lang="pl-PL" smtClean="0"/>
              <a:t>12.06.2023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5675DF19-648D-C35A-6091-E3A74E47F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3C3A382-AEDE-BE93-7F46-CFB2CCBB4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11E5-A09C-4C51-9893-7675D342F8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3687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288960-EB1C-49E3-68E1-85C172A78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DCA45EE-8B66-59D5-1309-C22EF727D3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D1EB46F9-BE46-A06E-21B2-676131011D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127CC08-DAEA-9A24-FEB9-B85A3EFCC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DAC-85EF-40BB-9F54-24C6F47AB392}" type="datetimeFigureOut">
              <a:rPr lang="pl-PL" smtClean="0"/>
              <a:t>12.06.2023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133B716-7170-9A0B-7CD1-1A7F9A12F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EA9D788-421B-1B93-1C51-5395208D7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11E5-A09C-4C51-9893-7675D342F8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2055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54CEB7-CF42-2DD1-5B86-8F9E1E7B0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0584C597-2A80-EA5E-24B8-3F2CCF8F58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3A914CA-53B1-0864-A21D-C8189FE39C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9A5737F-37CF-47E3-58B6-8300B9389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DAC-85EF-40BB-9F54-24C6F47AB392}" type="datetimeFigureOut">
              <a:rPr lang="pl-PL" smtClean="0"/>
              <a:t>12.06.2023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4D4275D-B2F0-896D-3009-66169737B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4AB43C2-DDFA-51B8-DFFC-1DC2653B6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11E5-A09C-4C51-9893-7675D342F8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2730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AAFD360D-35B2-B8EE-024D-4344B5EDB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6221366-2E74-9319-8F96-C33490F14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94105BC-4667-B437-E9DD-E8EB4756E6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1EDAC-85EF-40BB-9F54-24C6F47AB392}" type="datetimeFigureOut">
              <a:rPr lang="pl-PL" smtClean="0"/>
              <a:t>12.06.2023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60F430F-7E20-72C0-F526-8ECD54B9C7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F0907AF-B3E4-A7BD-9218-D532971C31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111E5-A09C-4C51-9893-7675D342F8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865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8CC4D2-0DB5-C4FE-4E38-EC827FC211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/>
              <a:t>Decomputer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26DB080-574A-719E-E6C4-FE908306BE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err="1"/>
              <a:t>Decomposition</a:t>
            </a:r>
            <a:r>
              <a:rPr lang="pl-PL" dirty="0"/>
              <a:t> + </a:t>
            </a:r>
            <a:r>
              <a:rPr lang="pl-PL" dirty="0" err="1"/>
              <a:t>computation</a:t>
            </a:r>
            <a:r>
              <a:rPr lang="pl-PL" dirty="0"/>
              <a:t> + </a:t>
            </a:r>
            <a:r>
              <a:rPr lang="pl-PL" dirty="0" err="1"/>
              <a:t>utter</a:t>
            </a:r>
            <a:r>
              <a:rPr lang="pl-PL" dirty="0"/>
              <a:t> </a:t>
            </a:r>
            <a:r>
              <a:rPr lang="pl-PL" dirty="0" err="1"/>
              <a:t>frustration</a:t>
            </a:r>
            <a:r>
              <a:rPr lang="pl-PL" dirty="0"/>
              <a:t>:</a:t>
            </a:r>
          </a:p>
          <a:p>
            <a:r>
              <a:rPr lang="pl-PL" dirty="0" err="1"/>
              <a:t>esolang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573647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EE07FA-3488-5C02-58D1-239446632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COMPOSITE_OBJECTS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6F8216-6C4F-FFF4-C9D5-9E8B8D16B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2;	1;	COMBINE_INTO_ARRAY Length</a:t>
            </a:r>
          </a:p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2;	2;	COMBINE_INTO_SUBROUTINE Length</a:t>
            </a:r>
          </a:p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2;	3;	UNCOMBINE_ARRAY</a:t>
            </a:r>
          </a:p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2;	4;	UNCOMBINE_SUBROUTINE</a:t>
            </a:r>
            <a:endParaRPr lang="pl-PL" dirty="0">
              <a:latin typeface="Iosevka Extended" panose="02000509030000000004" pitchFamily="49" charset="0"/>
              <a:ea typeface="Iosevka Extended" panose="02000509030000000004" pitchFamily="49" charset="0"/>
              <a:cs typeface="Iosevka Extended" panose="0200050903000000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987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165AB1-0E08-8EBE-BAC7-8F328974C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SUBROUTINES AND COMMANDS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52BAEF9-7773-0AF7-0446-A5EB36846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3;	1;	INVOKE Condition</a:t>
            </a:r>
          </a:p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3;	2;	RETURN Condition</a:t>
            </a:r>
          </a:p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3;	3;	RETURN_THEN_DO Condition Atoms*</a:t>
            </a:r>
          </a:p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3;	4;	PUSH_CURRENT_SUBROUTINE</a:t>
            </a:r>
          </a:p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3; </a:t>
            </a: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	</a:t>
            </a: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5; </a:t>
            </a: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	</a:t>
            </a: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RUN_COMMAND</a:t>
            </a:r>
            <a:endParaRPr lang="pl-PL" dirty="0">
              <a:latin typeface="Iosevka Extended" panose="02000509030000000004" pitchFamily="49" charset="0"/>
              <a:ea typeface="Iosevka Extended" panose="02000509030000000004" pitchFamily="49" charset="0"/>
              <a:cs typeface="Iosevka Extended" panose="0200050903000000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255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165AB1-0E08-8EBE-BAC7-8F328974C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Quick</a:t>
            </a:r>
            <a:r>
              <a:rPr lang="pl-PL" dirty="0"/>
              <a:t> </a:t>
            </a:r>
            <a:r>
              <a:rPr lang="pl-PL" dirty="0" err="1"/>
              <a:t>aside</a:t>
            </a:r>
            <a:r>
              <a:rPr lang="pl-PL" dirty="0"/>
              <a:t>: Warunki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52BAEF9-7773-0AF7-0446-A5EB36846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Conditions:</a:t>
            </a:r>
          </a:p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 0 - unconditional</a:t>
            </a:r>
          </a:p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 1 - zero behind</a:t>
            </a:r>
          </a:p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 2 - zero behind, pop it</a:t>
            </a:r>
          </a:p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 3 - less than zero</a:t>
            </a:r>
          </a:p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 4 - less than zero, pop it</a:t>
            </a:r>
          </a:p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 5 - more than zero</a:t>
            </a:r>
          </a:p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 6 - more than zero, pop it</a:t>
            </a:r>
            <a:endParaRPr lang="pl-PL" dirty="0">
              <a:latin typeface="Iosevka Extended" panose="02000509030000000004" pitchFamily="49" charset="0"/>
              <a:ea typeface="Iosevka Extended" panose="02000509030000000004" pitchFamily="49" charset="0"/>
              <a:cs typeface="Iosevka Extended" panose="0200050903000000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6628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4185C1-A3A1-B6F3-FF4C-E1A5F4BE8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CONSTANT_LIST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A6F23-6C5F-81D7-B28C-78EF44451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4;	1;	PUSH_CONSTANT_LIST</a:t>
            </a:r>
          </a:p>
          <a:p>
            <a:pPr marL="0" indent="0">
              <a:buNone/>
            </a:pP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4;	2;	BRING_CONSTANT </a:t>
            </a:r>
            <a:r>
              <a:rPr lang="pl-PL" dirty="0" err="1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Idx</a:t>
            </a:r>
            <a:endParaRPr lang="pl-PL" dirty="0">
              <a:latin typeface="Iosevka Extended" panose="02000509030000000004" pitchFamily="49" charset="0"/>
              <a:ea typeface="Iosevka Extended" panose="02000509030000000004" pitchFamily="49" charset="0"/>
              <a:cs typeface="Iosevka Extended" panose="02000509030000000004" pitchFamily="49" charset="0"/>
            </a:endParaRPr>
          </a:p>
          <a:p>
            <a:pPr marL="0" indent="0">
              <a:buNone/>
            </a:pP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4;	3;	INVOKE_CONSTANT </a:t>
            </a:r>
            <a:r>
              <a:rPr lang="pl-PL" dirty="0" err="1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Idx</a:t>
            </a:r>
            <a:endParaRPr lang="pl-PL" dirty="0">
              <a:latin typeface="Iosevka Extended" panose="02000509030000000004" pitchFamily="49" charset="0"/>
              <a:ea typeface="Iosevka Extended" panose="02000509030000000004" pitchFamily="49" charset="0"/>
              <a:cs typeface="Iosevka Extended" panose="0200050903000000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801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5D2BB4-352A-FAFE-AF8D-A194EEC71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6969B6-2A18-F700-1A78-E8F9E1B37C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5;	1;	PRINT</a:t>
            </a:r>
          </a:p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5;	2;	INPUT</a:t>
            </a:r>
          </a:p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5;	3;	INPUT_WITH_PROMPT</a:t>
            </a:r>
          </a:p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5;  </a:t>
            </a: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	</a:t>
            </a: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4; </a:t>
            </a: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	</a:t>
            </a: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PRINT_NO_NEWLINE</a:t>
            </a:r>
            <a:endParaRPr lang="pl-PL" dirty="0">
              <a:latin typeface="Iosevka Extended" panose="02000509030000000004" pitchFamily="49" charset="0"/>
              <a:ea typeface="Iosevka Extended" panose="02000509030000000004" pitchFamily="49" charset="0"/>
              <a:cs typeface="Iosevka Extended" panose="0200050903000000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5434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8100F4-AEFD-71D3-FBD0-26A027751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STACK_MANIP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9F5EC6-0E45-962A-6550-0A006EE52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6;	1;	DUPE</a:t>
            </a:r>
          </a:p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6;	2;	SWAP</a:t>
            </a:r>
          </a:p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6;	3;	POP</a:t>
            </a:r>
          </a:p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6;	4;	ROT Depth</a:t>
            </a:r>
          </a:p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6; </a:t>
            </a: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	</a:t>
            </a: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5;</a:t>
            </a: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	</a:t>
            </a: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STACK_SIZE</a:t>
            </a:r>
            <a:endParaRPr lang="pl-PL" dirty="0">
              <a:latin typeface="Iosevka Extended" panose="02000509030000000004" pitchFamily="49" charset="0"/>
              <a:ea typeface="Iosevka Extended" panose="02000509030000000004" pitchFamily="49" charset="0"/>
              <a:cs typeface="Iosevka Extended" panose="0200050903000000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829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979CE8-519C-268D-EE0E-3B06830C9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AD43C8-7707-1CDA-2DA2-1747E13EF9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7;	1;	INC</a:t>
            </a:r>
          </a:p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7;	2;	DEC</a:t>
            </a:r>
          </a:p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7;	3;	ADD</a:t>
            </a:r>
          </a:p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7;	4;	SUB</a:t>
            </a:r>
          </a:p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7;	5;	MULT</a:t>
            </a:r>
          </a:p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7;	6;	DIV</a:t>
            </a:r>
            <a:endParaRPr lang="pl-PL" dirty="0">
              <a:latin typeface="Iosevka Extended" panose="02000509030000000004" pitchFamily="49" charset="0"/>
              <a:ea typeface="Iosevka Extended" panose="02000509030000000004" pitchFamily="49" charset="0"/>
              <a:cs typeface="Iosevka Extended" panose="0200050903000000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8716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E19872-BD0B-FDD9-22FC-A0E86F55C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A5EBF83-B007-DE87-CB52-4450CC07A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8;	1;	TO_INT</a:t>
            </a:r>
          </a:p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8;	2;	TO_STR</a:t>
            </a:r>
          </a:p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8;</a:t>
            </a: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	</a:t>
            </a: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3;</a:t>
            </a: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	</a:t>
            </a: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CODEPOINTS_TO_STR</a:t>
            </a:r>
          </a:p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8;</a:t>
            </a: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	</a:t>
            </a: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4;</a:t>
            </a: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	</a:t>
            </a: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STR_TO_CODEPOINTS</a:t>
            </a:r>
          </a:p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8;</a:t>
            </a: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	</a:t>
            </a: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5;</a:t>
            </a: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	</a:t>
            </a: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INTS_TO_COMMAND</a:t>
            </a:r>
          </a:p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8;</a:t>
            </a: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	</a:t>
            </a: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6;</a:t>
            </a: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	</a:t>
            </a: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COMMAND_TO_INTS</a:t>
            </a:r>
            <a:endParaRPr lang="pl-PL" dirty="0">
              <a:latin typeface="Iosevka Extended" panose="02000509030000000004" pitchFamily="49" charset="0"/>
              <a:ea typeface="Iosevka Extended" panose="02000509030000000004" pitchFamily="49" charset="0"/>
              <a:cs typeface="Iosevka Extended" panose="0200050903000000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815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53092F-6FC3-6643-7B78-2D27FB3AD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DEBUG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2563D4-23D0-D183-9AD2-3462843E91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9; </a:t>
            </a: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	</a:t>
            </a: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  </a:t>
            </a: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	</a:t>
            </a: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TOGGLE_SHOW_STACK</a:t>
            </a:r>
          </a:p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9;  </a:t>
            </a: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	</a:t>
            </a: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2;  </a:t>
            </a: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	</a:t>
            </a: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TOGGLE_SHOW_CONSTANTS</a:t>
            </a:r>
          </a:p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9;  </a:t>
            </a: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	</a:t>
            </a: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3;  </a:t>
            </a: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	</a:t>
            </a: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TOGGLE_SHOW_SUBROUTINE_TRANSITIONS</a:t>
            </a:r>
          </a:p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9;  </a:t>
            </a: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	</a:t>
            </a: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4;  </a:t>
            </a: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	</a:t>
            </a: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TOGGLE_SHOW_COMMANDS</a:t>
            </a:r>
          </a:p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9;  </a:t>
            </a: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	</a:t>
            </a: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5;  </a:t>
            </a: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	</a:t>
            </a: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TOGGLE_SHOW_STACK_OPERATIONS</a:t>
            </a:r>
          </a:p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9;  </a:t>
            </a: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	</a:t>
            </a: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6;  </a:t>
            </a: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	</a:t>
            </a: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TOGGLE_SHOW_SUBROUTINE_STACK</a:t>
            </a:r>
            <a:endParaRPr lang="pl-PL" dirty="0">
              <a:latin typeface="Iosevka Extended" panose="02000509030000000004" pitchFamily="49" charset="0"/>
              <a:ea typeface="Iosevka Extended" panose="02000509030000000004" pitchFamily="49" charset="0"/>
              <a:cs typeface="Iosevka Extended" panose="0200050903000000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9554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53092F-6FC3-6643-7B78-2D27FB3AD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Warunki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2563D4-23D0-D183-9AD2-3462843E91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 0 - unconditional</a:t>
            </a:r>
          </a:p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 1 - zero behind</a:t>
            </a:r>
          </a:p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 2 - zero behind, pop it</a:t>
            </a:r>
          </a:p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 3 - less than zero</a:t>
            </a:r>
          </a:p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 4 - less than zero, pop it</a:t>
            </a:r>
          </a:p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 5 - more than zero</a:t>
            </a:r>
          </a:p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 6 - more than zero, pop it</a:t>
            </a:r>
            <a:endParaRPr lang="pl-PL" dirty="0">
              <a:latin typeface="Iosevka Extended" panose="02000509030000000004" pitchFamily="49" charset="0"/>
              <a:ea typeface="Iosevka Extended" panose="02000509030000000004" pitchFamily="49" charset="0"/>
              <a:cs typeface="Iosevka Extended" panose="0200050903000000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583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014DEF-3F4B-AFB4-EE5C-22C296925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Założenia projektowe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5226BE-CB44-CBF2-F411-EC63E91F2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4400" dirty="0"/>
              <a:t>„A co, gdyby tego się tak zupełnie nie dało czytać?”</a:t>
            </a:r>
          </a:p>
        </p:txBody>
      </p:sp>
    </p:spTree>
    <p:extLst>
      <p:ext uri="{BB962C8B-B14F-4D97-AF65-F5344CB8AC3E}">
        <p14:creationId xmlns:p14="http://schemas.microsoft.com/office/powerpoint/2010/main" val="19037539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53092F-6FC3-6643-7B78-2D27FB3AD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Warunki - </a:t>
            </a:r>
            <a:r>
              <a:rPr lang="pl-PL" dirty="0" err="1"/>
              <a:t>wytłunaczenie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2563D4-23D0-D183-9AD2-3462843E91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Jeżeli na szczycie stosu znajduje się </a:t>
            </a:r>
            <a:r>
              <a:rPr lang="pl-PL" dirty="0" err="1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subrutyna</a:t>
            </a: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, którą chcemy warunkowo wykonać, to jeżeli użyjemy warunku 1 – „</a:t>
            </a: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zero behind</a:t>
            </a: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”, interpreter zdejmie ze stosu funkcje, a następnie sprawdzi czy element będący teraz szczytem stosu jest równy zero, i jeżeli tak, wywoła funkcję. </a:t>
            </a:r>
          </a:p>
          <a:p>
            <a:pPr marL="0" indent="0">
              <a:buNone/>
            </a:pPr>
            <a:endParaRPr lang="pl-PL" dirty="0">
              <a:latin typeface="Iosevka Extended" panose="02000509030000000004" pitchFamily="49" charset="0"/>
              <a:ea typeface="Iosevka Extended" panose="02000509030000000004" pitchFamily="49" charset="0"/>
              <a:cs typeface="Iosevka Extended" panose="02000509030000000004" pitchFamily="49" charset="0"/>
            </a:endParaRPr>
          </a:p>
          <a:p>
            <a:pPr marL="0" indent="0">
              <a:buNone/>
            </a:pP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Gdyby użyć warunku 2 – „zero </a:t>
            </a:r>
            <a:r>
              <a:rPr lang="pl-PL" dirty="0" err="1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behind</a:t>
            </a: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, pop </a:t>
            </a:r>
            <a:r>
              <a:rPr lang="pl-PL" dirty="0" err="1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it</a:t>
            </a: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”, zanim zostanie wywołana </a:t>
            </a:r>
            <a:r>
              <a:rPr lang="pl-PL" dirty="0" err="1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subrutyna</a:t>
            </a: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, zostanie usunięty element testowany.</a:t>
            </a:r>
          </a:p>
        </p:txBody>
      </p:sp>
    </p:spTree>
    <p:extLst>
      <p:ext uri="{BB962C8B-B14F-4D97-AF65-F5344CB8AC3E}">
        <p14:creationId xmlns:p14="http://schemas.microsoft.com/office/powerpoint/2010/main" val="38712204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5DA41E6E-5B6A-FC0A-9BA3-D6BF702D9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Przykłady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C51E69E-4713-32BC-147A-BC10A7865B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56296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C5C28832-15FB-AAC6-441D-AEFA773EE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Przykład: Hello World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2EBC1ACE-F9BB-80E7-FB2F-4321B7B3D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51643596945503634782436178338213939643468387254256492403303567688778518986954261748947038575029637121076752021152340941012249888134518904440340479104871969384915162704932325027574165711517812265458350090322577321076058761113377813671604966139207953739950599868902450388396312397174584966065934737568822774845596011136373355550883458244188458502566078143537286080921453812054441106489319314077741303642384741972241425298660831724709463342763180828747994185182820799439534470884598842091549725988161374164295137513806820707331166313876379639846029713220744304910362552069473402476597967377163189876905695913240455440192920424617881580589647364986612102951165967846457979271277308764175949345408987027895840018586846263996688029678317774768401488384189961818651403906637652774972377259531069769644548960515886521630134453784630680327073255311013270980502931011896663853576833730955947511196022608794932507613607556453235347186529007718616663005453912447058536465973465117463676204952990935669361834191334039452031915704226114173453095007199522645079329511618519511051030405854328585991199038754970867223676106696016049052378310675762350731349478207481473515193605756406291151378263246202422694568560063407000042301808999020654014682717036759205982052675721565926703938297466306190353383386888060330882840468873183842549865818562269513929609414538067914071765069276521896965474891422539665833141721713113433701091467168270140434622396438273422170062785862927274135382313794854830177327720264202071120962500572204589843750</a:t>
            </a:r>
          </a:p>
          <a:p>
            <a:pPr marL="0" indent="0">
              <a:buNone/>
            </a:pP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96</a:t>
            </a:r>
          </a:p>
        </p:txBody>
      </p:sp>
    </p:spTree>
    <p:extLst>
      <p:ext uri="{BB962C8B-B14F-4D97-AF65-F5344CB8AC3E}">
        <p14:creationId xmlns:p14="http://schemas.microsoft.com/office/powerpoint/2010/main" val="23112796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C5C28832-15FB-AAC6-441D-AEFA773EE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Przykład: Hello World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2EBC1ACE-F9BB-80E7-FB2F-4321B7B3D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420" y="1825625"/>
            <a:ext cx="1156716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1;2;72;101;108;108;111;44;32;119;111;114;108;100;33</a:t>
            </a:r>
          </a:p>
          <a:p>
            <a:pPr marL="0" indent="0">
              <a:buNone/>
            </a:pP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5;1</a:t>
            </a:r>
          </a:p>
          <a:p>
            <a:pPr marL="0" indent="0">
              <a:buNone/>
            </a:pPr>
            <a:endParaRPr lang="pl-PL" dirty="0">
              <a:latin typeface="Iosevka Extended" panose="02000509030000000004" pitchFamily="49" charset="0"/>
              <a:ea typeface="Iosevka Extended" panose="02000509030000000004" pitchFamily="49" charset="0"/>
              <a:cs typeface="Iosevka Extended" panose="02000509030000000004" pitchFamily="49" charset="0"/>
            </a:endParaRPr>
          </a:p>
          <a:p>
            <a:pPr marL="0" indent="0">
              <a:buNone/>
            </a:pP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Czyli:</a:t>
            </a:r>
          </a:p>
          <a:p>
            <a:pPr marL="0" indent="0">
              <a:buNone/>
            </a:pPr>
            <a:endParaRPr lang="pl-PL" sz="2400" dirty="0">
              <a:latin typeface="Iosevka Extended" panose="02000509030000000004" pitchFamily="49" charset="0"/>
              <a:ea typeface="Iosevka Extended" panose="02000509030000000004" pitchFamily="49" charset="0"/>
              <a:cs typeface="Iosevka Extended" panose="02000509030000000004" pitchFamily="49" charset="0"/>
            </a:endParaRPr>
          </a:p>
          <a:p>
            <a:pPr marL="0" indent="0">
              <a:buNone/>
            </a:pPr>
            <a:r>
              <a:rPr lang="pl-PL" sz="24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PUT_STRING 72,101,108,… # Wartości </a:t>
            </a:r>
            <a:r>
              <a:rPr lang="pl-PL" sz="2400" dirty="0" err="1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unicode</a:t>
            </a:r>
            <a:r>
              <a:rPr lang="pl-PL" sz="24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 z „Hello World”</a:t>
            </a:r>
          </a:p>
          <a:p>
            <a:pPr marL="0" indent="0">
              <a:buNone/>
            </a:pPr>
            <a:r>
              <a:rPr lang="pl-PL" sz="24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PRINT</a:t>
            </a:r>
          </a:p>
        </p:txBody>
      </p:sp>
    </p:spTree>
    <p:extLst>
      <p:ext uri="{BB962C8B-B14F-4D97-AF65-F5344CB8AC3E}">
        <p14:creationId xmlns:p14="http://schemas.microsoft.com/office/powerpoint/2010/main" val="12525374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C5C28832-15FB-AAC6-441D-AEFA773EE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Przykład: 99 </a:t>
            </a:r>
            <a:r>
              <a:rPr lang="pl-PL" dirty="0" err="1"/>
              <a:t>Bottles</a:t>
            </a:r>
            <a:r>
              <a:rPr lang="pl-PL" dirty="0"/>
              <a:t> of Beer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2EBC1ACE-F9BB-80E7-FB2F-4321B7B3D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7" y="1825625"/>
            <a:ext cx="14449427" cy="4351338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1;1;99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# SUB EN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1;4;3;1;5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1;4;3;4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1;4;5;1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1;4;1;2;32;98;111;116;116;108;101;115;32;111;102;32;98;101;101;114;32;111;110;32;116;104;101;32;119;97;108;108;46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1;4;5;4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1;4;6;1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1;4;6;3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1;4;3;3;2;5;1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1;4;6;2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1;4;1;2;32;110;111;32;109;111;114;101;32;98;111;116;116;108;101;115;32;111;102;32;98;101;101;114;32;111;110;32;116;104;101;32;119;97;108;108;46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1;4;6;1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1;4;7;2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1;4;5;4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1;4;1;2;32;98;111;116;116;108;101;115;32;111;102;32;98;101;101;114;46;32;84;97;107;101;32;111;110;32;100;111;119;110;32;97;110;100;32;112;97;115;115;32;105;116;32;97;114;111;117;110;100;32;45;32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1;4;5;4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1;4;6;1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1;4;5;4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1;4;1;2;32;98;111;116;116;108;101;115;32;111;102;32;98;101;101;114;32;111;110;32;116;104;101;32;119;97;108;108;44;32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1;4;5;4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1;4;6;1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# SUB START [n --- ]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2;2;20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3;1;0</a:t>
            </a:r>
            <a:endParaRPr lang="pl-PL" sz="1000" dirty="0">
              <a:latin typeface="Iosevka Extended" panose="02000509030000000004" pitchFamily="49" charset="0"/>
              <a:ea typeface="Iosevka Extended" panose="02000509030000000004" pitchFamily="49" charset="0"/>
              <a:cs typeface="Iosevka Extended" panose="0200050903000000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4146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C5C28832-15FB-AAC6-441D-AEFA773EE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Przykład: 99 </a:t>
            </a:r>
            <a:r>
              <a:rPr lang="pl-PL" dirty="0" err="1"/>
              <a:t>Bottles</a:t>
            </a:r>
            <a:r>
              <a:rPr lang="pl-PL" dirty="0"/>
              <a:t> of Beer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2EBC1ACE-F9BB-80E7-FB2F-4321B7B3D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962" y="1825625"/>
            <a:ext cx="15115213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1;1;99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# SUB EN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1;4;3;1;5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1;4;3;4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1;4;5;1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1;4;1;2;32;98;111;116;116;108;101;115;32;111;102;32;98;101;101;114;32;111;110;32;116;104;101;32;119;97;108;108;46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1;4;5;4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1;4;6;1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1;4;6;3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1;4;3;3;2;5;1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1;4;6;2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1;4;1;2;32;110;111;32;109;111;114;101;32;98;111;116;116;108;101;115;32;111;102;32;98;101;101;114;32;111;110;32;116;104;101;32;119;97;108;108;46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1;4;6;1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1;4;7;2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1;4;5;4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1;4;1;2;32;98;111;116;116;108;101;115;32;111;102;32;98;101;101;114;46;32;84;97;107;101;32;111;110;32;100;111;119;110;32;97;110;100;32;112;97;115;115;32;105;116;32;97;114;111;117;110;100;32;45;32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1;4;5;4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1;4;6;1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1;4;5;4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1;4;1;2;32;98;111;116;116;108;101;115;32;111;102;32;98;101;101;114;32;111;110;32;116;104;101;32;119;97;108;108;44;32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1;4;5;4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1;4;6;1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# SUB START [n --- ]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2;2;20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3;1;0</a:t>
            </a:r>
            <a:endParaRPr lang="pl-PL" sz="1000" dirty="0">
              <a:latin typeface="Iosevka Extended" panose="02000509030000000004" pitchFamily="49" charset="0"/>
              <a:ea typeface="Iosevka Extended" panose="02000509030000000004" pitchFamily="49" charset="0"/>
              <a:cs typeface="Iosevka Extended" panose="02000509030000000004" pitchFamily="49" charset="0"/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29B8B455-3E38-9F19-EF74-D686BDCE204A}"/>
              </a:ext>
            </a:extLst>
          </p:cNvPr>
          <p:cNvSpPr txBox="1"/>
          <p:nvPr/>
        </p:nvSpPr>
        <p:spPr>
          <a:xfrm>
            <a:off x="684673" y="1825625"/>
            <a:ext cx="268768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PUT_INT 99</a:t>
            </a:r>
          </a:p>
          <a:p>
            <a:endParaRPr lang="pl-PL" sz="1000" dirty="0">
              <a:latin typeface="Iosevka Extended" panose="02000509030000000004" pitchFamily="49" charset="0"/>
              <a:ea typeface="Iosevka Extended" panose="02000509030000000004" pitchFamily="49" charset="0"/>
              <a:cs typeface="Iosevka Extended" panose="02000509030000000004" pitchFamily="49" charset="0"/>
            </a:endParaRPr>
          </a:p>
          <a:p>
            <a:r>
              <a:rPr lang="pl-P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PC INVOKE &gt;0</a:t>
            </a:r>
          </a:p>
          <a:p>
            <a:r>
              <a:rPr lang="pl-P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PC PUSH_CURRENT_SUBROUTINE</a:t>
            </a:r>
          </a:p>
          <a:p>
            <a:r>
              <a:rPr lang="pl-P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PC PRINT</a:t>
            </a:r>
          </a:p>
          <a:p>
            <a:r>
              <a:rPr lang="pl-P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PC PUT_STRING „ </a:t>
            </a:r>
            <a:r>
              <a:rPr lang="pl-PL" sz="1000" dirty="0" err="1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bottles</a:t>
            </a:r>
            <a:r>
              <a:rPr lang="pl-P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 of …”</a:t>
            </a:r>
          </a:p>
          <a:p>
            <a:r>
              <a:rPr lang="pl-P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PC PRINT_NO_NEWLINE</a:t>
            </a:r>
          </a:p>
          <a:p>
            <a:r>
              <a:rPr lang="pl-P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PC DUPE</a:t>
            </a:r>
          </a:p>
          <a:p>
            <a:r>
              <a:rPr lang="pl-P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PC POP</a:t>
            </a:r>
          </a:p>
          <a:p>
            <a:r>
              <a:rPr lang="pl-P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PC RETURN_THEN_DO =0p PRINT</a:t>
            </a:r>
          </a:p>
          <a:p>
            <a:r>
              <a:rPr lang="pl-P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PC SWAP</a:t>
            </a:r>
          </a:p>
          <a:p>
            <a:r>
              <a:rPr lang="pl-P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PC PUT_STRING „ no </a:t>
            </a:r>
            <a:r>
              <a:rPr lang="pl-PL" sz="1000" dirty="0" err="1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more</a:t>
            </a:r>
            <a:r>
              <a:rPr lang="pl-P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 bot…”</a:t>
            </a:r>
          </a:p>
          <a:p>
            <a:r>
              <a:rPr lang="pl-P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PC DUPE</a:t>
            </a:r>
          </a:p>
          <a:p>
            <a:r>
              <a:rPr lang="pl-P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PC DEC</a:t>
            </a:r>
          </a:p>
          <a:p>
            <a:r>
              <a:rPr lang="pl-P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PC PRINT_NO_NEWLINE</a:t>
            </a:r>
          </a:p>
          <a:p>
            <a:r>
              <a:rPr lang="pl-P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PC PUT_STRING „ </a:t>
            </a:r>
            <a:r>
              <a:rPr lang="pl-PL" sz="1000" dirty="0" err="1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bottles</a:t>
            </a:r>
            <a:r>
              <a:rPr lang="pl-P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 of …”</a:t>
            </a:r>
          </a:p>
          <a:p>
            <a:r>
              <a:rPr lang="pl-P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PC PRINT_NO_NEWLINE</a:t>
            </a:r>
          </a:p>
          <a:p>
            <a:r>
              <a:rPr lang="pl-P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PC DUPE</a:t>
            </a:r>
          </a:p>
          <a:p>
            <a:r>
              <a:rPr lang="pl-P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PC PRINT_NO_NEWLINE</a:t>
            </a:r>
          </a:p>
          <a:p>
            <a:r>
              <a:rPr lang="pl-P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PC PUT_STRING „ </a:t>
            </a:r>
            <a:r>
              <a:rPr lang="pl-PL" sz="1000" dirty="0" err="1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bottles</a:t>
            </a:r>
            <a:r>
              <a:rPr lang="pl-P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 of …”</a:t>
            </a:r>
          </a:p>
          <a:p>
            <a:r>
              <a:rPr lang="pl-P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PC PRINT_NO_NEWLINE</a:t>
            </a:r>
          </a:p>
          <a:p>
            <a:r>
              <a:rPr lang="pl-P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PC DUPE</a:t>
            </a:r>
          </a:p>
          <a:p>
            <a:endParaRPr lang="pl-PL" sz="1000" dirty="0">
              <a:latin typeface="Iosevka Extended" panose="02000509030000000004" pitchFamily="49" charset="0"/>
              <a:ea typeface="Iosevka Extended" panose="02000509030000000004" pitchFamily="49" charset="0"/>
              <a:cs typeface="Iosevka Extended" panose="02000509030000000004" pitchFamily="49" charset="0"/>
            </a:endParaRPr>
          </a:p>
          <a:p>
            <a:r>
              <a:rPr lang="pl-P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COMBINE_INTO_SUBROUTINE 20</a:t>
            </a:r>
          </a:p>
          <a:p>
            <a:r>
              <a:rPr lang="pl-PL" sz="10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INVOKE ALWAYS</a:t>
            </a:r>
          </a:p>
        </p:txBody>
      </p:sp>
    </p:spTree>
    <p:extLst>
      <p:ext uri="{BB962C8B-B14F-4D97-AF65-F5344CB8AC3E}">
        <p14:creationId xmlns:p14="http://schemas.microsoft.com/office/powerpoint/2010/main" val="8357168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F3131F-F18B-3484-0F04-A455D9090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Przykład: Logika Boolowska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FC97F1B-A628-37CB-F9F4-407A83FF6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Preface</a:t>
            </a:r>
            <a:r>
              <a:rPr lang="pl-PL" dirty="0"/>
              <a:t> – Lista Stałych:</a:t>
            </a:r>
          </a:p>
          <a:p>
            <a:pPr marL="0" indent="0">
              <a:buNone/>
            </a:pPr>
            <a:r>
              <a:rPr lang="pl-PL" dirty="0"/>
              <a:t>Lista stałych pozwala na dodawanie stałych, w tym funkcji, do </a:t>
            </a:r>
            <a:r>
              <a:rPr lang="pl-PL" dirty="0" err="1"/>
              <a:t>append-only</a:t>
            </a:r>
            <a:r>
              <a:rPr lang="pl-PL" dirty="0"/>
              <a:t> listy. Ułatwia to znacznie używanie funkcji, gdyż zamiast budować je na stosie, możemy odnieść się do listy. </a:t>
            </a:r>
          </a:p>
        </p:txBody>
      </p:sp>
    </p:spTree>
    <p:extLst>
      <p:ext uri="{BB962C8B-B14F-4D97-AF65-F5344CB8AC3E}">
        <p14:creationId xmlns:p14="http://schemas.microsoft.com/office/powerpoint/2010/main" val="2792130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31ED63-7794-57F7-8459-44B34DFAC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Przykład: Logika Boolowska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ABAEC98-61D0-5F4E-3C8D-4BC930AAC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420" y="1825625"/>
            <a:ext cx="11567160" cy="4351338"/>
          </a:xfrm>
        </p:spPr>
        <p:txBody>
          <a:bodyPr numCol="2"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#SUB END: REPLACE_WITH_FALSE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    1;4;1;1;0 # replace with </a:t>
            </a:r>
            <a:r>
              <a:rPr lang="pl-PL" sz="29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0</a:t>
            </a:r>
            <a:endParaRPr lang="en-US" sz="2900" dirty="0">
              <a:latin typeface="Iosevka Extended" panose="02000509030000000004" pitchFamily="49" charset="0"/>
              <a:ea typeface="Iosevka Extended" panose="02000509030000000004" pitchFamily="49" charset="0"/>
              <a:cs typeface="Iosevka Extended" panose="020005090300000000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    1;4;6;3 # pop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#SUB START: REPLACE_WITH_FALSE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    2;2;2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    4;1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    6;3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# REPLACE_WITH_FALSE to </a:t>
            </a:r>
            <a:r>
              <a:rPr lang="en-US" sz="2900" dirty="0" err="1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stała</a:t>
            </a:r>
            <a:r>
              <a:rPr lang="en-US" sz="29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 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l-PL" sz="2900" dirty="0">
              <a:latin typeface="Iosevka Extended" panose="02000509030000000004" pitchFamily="49" charset="0"/>
              <a:ea typeface="Iosevka Extended" panose="02000509030000000004" pitchFamily="49" charset="0"/>
              <a:cs typeface="Iosevka Extended" panose="020005090300000000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900" dirty="0">
              <a:latin typeface="Iosevka Extended" panose="02000509030000000004" pitchFamily="49" charset="0"/>
              <a:ea typeface="Iosevka Extended" panose="02000509030000000004" pitchFamily="49" charset="0"/>
              <a:cs typeface="Iosevka Extended" panose="020005090300000000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l-PL" sz="2900" dirty="0">
              <a:latin typeface="Iosevka Extended" panose="02000509030000000004" pitchFamily="49" charset="0"/>
              <a:ea typeface="Iosevka Extended" panose="02000509030000000004" pitchFamily="49" charset="0"/>
              <a:cs typeface="Iosevka Extended" panose="020005090300000000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l-PL" sz="2900" dirty="0">
              <a:latin typeface="Iosevka Extended" panose="02000509030000000004" pitchFamily="49" charset="0"/>
              <a:ea typeface="Iosevka Extended" panose="02000509030000000004" pitchFamily="49" charset="0"/>
              <a:cs typeface="Iosevka Extended" panose="020005090300000000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#SUB END: REPLACE_WITH_TRUE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    1;4;1;1;1 # replace with </a:t>
            </a:r>
            <a:r>
              <a:rPr lang="pl-PL" sz="29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</a:t>
            </a:r>
            <a:endParaRPr lang="en-US" sz="2900" dirty="0">
              <a:latin typeface="Iosevka Extended" panose="02000509030000000004" pitchFamily="49" charset="0"/>
              <a:ea typeface="Iosevka Extended" panose="02000509030000000004" pitchFamily="49" charset="0"/>
              <a:cs typeface="Iosevka Extended" panose="020005090300000000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    1;4;6;3 # pop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#SUB START: REPLACE_WITH_TRUE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    2;2;2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    4;1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    6;3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# REPLACE_WITH_TRUE to </a:t>
            </a:r>
            <a:r>
              <a:rPr lang="en-US" sz="2900" dirty="0" err="1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stała</a:t>
            </a:r>
            <a:r>
              <a:rPr lang="en-US" sz="2900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 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l-PL" dirty="0">
              <a:latin typeface="Iosevka Extended" panose="02000509030000000004" pitchFamily="49" charset="0"/>
              <a:ea typeface="Iosevka Extended" panose="02000509030000000004" pitchFamily="49" charset="0"/>
              <a:cs typeface="Iosevka Extended" panose="02000509030000000004" pitchFamily="49" charset="0"/>
            </a:endParaRPr>
          </a:p>
        </p:txBody>
      </p:sp>
      <p:cxnSp>
        <p:nvCxnSpPr>
          <p:cNvPr id="5" name="Łącznik prosty 4">
            <a:extLst>
              <a:ext uri="{FF2B5EF4-FFF2-40B4-BE49-F238E27FC236}">
                <a16:creationId xmlns:a16="http://schemas.microsoft.com/office/drawing/2014/main" id="{1004791A-9A7E-6843-55C3-BF09FBB07405}"/>
              </a:ext>
            </a:extLst>
          </p:cNvPr>
          <p:cNvCxnSpPr/>
          <p:nvPr/>
        </p:nvCxnSpPr>
        <p:spPr>
          <a:xfrm>
            <a:off x="5878285" y="1623527"/>
            <a:ext cx="0" cy="42920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88715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00D6FD-203F-A37A-BE8C-EC8B0D941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Przykład: Logika Boolowska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6D880A-683D-2313-7904-9AE4F9A55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#SUB END: BIN_AND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    1;4;7;5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    #^ binarna operacja AND jest prosta na liczbach 0/1, bo wystarczy je pomnożyć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#SUB START: BIN_AND (A, B)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    2;2;1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    4;1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    6;3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# BIN_AND to stała 2</a:t>
            </a:r>
          </a:p>
        </p:txBody>
      </p:sp>
    </p:spTree>
    <p:extLst>
      <p:ext uri="{BB962C8B-B14F-4D97-AF65-F5344CB8AC3E}">
        <p14:creationId xmlns:p14="http://schemas.microsoft.com/office/powerpoint/2010/main" val="28615039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2A4219-AD1B-F2E6-2770-AAC4DD06A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Przykład: Logika Boolowska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86BAAD3-A050-2B10-759B-7B157F6BC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420" y="1825625"/>
            <a:ext cx="1156716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#SUB END: BIN_OR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    #^ Jeżeli A było 0, to OR(B, 0) = B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    1;4;3;3;6;4;3;1 #^ Jeżeli A&gt;0(</a:t>
            </a:r>
            <a:r>
              <a:rPr lang="pl-PL" dirty="0" err="1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popping</a:t>
            </a: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), zwróć, ale wpierw zamień B na True, </a:t>
            </a:r>
            <a:r>
              <a:rPr lang="pl-PL" dirty="0" err="1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stack</a:t>
            </a: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: [B|1 &lt;]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    #^ </a:t>
            </a:r>
            <a:r>
              <a:rPr lang="pl-PL" dirty="0" err="1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stack</a:t>
            </a: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: [B A &lt;]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    #^ jeżeli A jest &gt;0, </a:t>
            </a:r>
            <a:r>
              <a:rPr lang="pl-PL" dirty="0" err="1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Posptrzątaj</a:t>
            </a: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 i </a:t>
            </a:r>
            <a:r>
              <a:rPr lang="pl-PL" dirty="0" err="1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zwróc</a:t>
            </a: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 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#SUB START: BIN_OR (A, B)</a:t>
            </a:r>
            <a:endParaRPr lang="pl-PL" dirty="0">
              <a:latin typeface="Iosevka Extended" panose="02000509030000000004" pitchFamily="49" charset="0"/>
              <a:ea typeface="Iosevka Extended" panose="02000509030000000004" pitchFamily="49" charset="0"/>
              <a:cs typeface="Iosevka Extended" panose="0200050903000000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740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014DEF-3F4B-AFB4-EE5C-22C296925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Założenia projektowe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5226BE-CB44-CBF2-F411-EC63E91F2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4400" dirty="0"/>
              <a:t>„A co, gdyby tego się tak zupełnie nie dało czytać?”</a:t>
            </a:r>
          </a:p>
          <a:p>
            <a:pPr marL="0" indent="0" algn="ctr">
              <a:buNone/>
            </a:pPr>
            <a:endParaRPr lang="pl-PL" sz="4400" dirty="0"/>
          </a:p>
          <a:p>
            <a:pPr marL="0" indent="0" algn="ctr">
              <a:buNone/>
            </a:pPr>
            <a:r>
              <a:rPr lang="pl-PL" sz="4400" dirty="0"/>
              <a:t>„Oraz żeby było głupio trudne do używania?”</a:t>
            </a:r>
          </a:p>
        </p:txBody>
      </p:sp>
    </p:spTree>
    <p:extLst>
      <p:ext uri="{BB962C8B-B14F-4D97-AF65-F5344CB8AC3E}">
        <p14:creationId xmlns:p14="http://schemas.microsoft.com/office/powerpoint/2010/main" val="11819768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2265E6-BB41-3CA7-F0A8-2270F58A6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Przykład: Logika Boolowska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67BB7B-0BA9-BC3C-4CCD-88AE58F732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#SUB END: BIN_NOT</a:t>
            </a:r>
          </a:p>
          <a:p>
            <a:pPr marL="0" indent="0">
              <a:buNone/>
            </a:pP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    1;4;4;3;1 </a:t>
            </a:r>
          </a:p>
          <a:p>
            <a:pPr marL="0" indent="0">
              <a:buNone/>
            </a:pP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    #^ w przeciwnym, zamień na 1</a:t>
            </a:r>
          </a:p>
          <a:p>
            <a:pPr marL="0" indent="0">
              <a:buNone/>
            </a:pP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    1;4;3;3;5;4;3;0 </a:t>
            </a:r>
          </a:p>
          <a:p>
            <a:pPr marL="0" indent="0">
              <a:buNone/>
            </a:pP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    #^ jeżeli A jest &gt;0, zamień na 0 i wyjdź</a:t>
            </a:r>
          </a:p>
          <a:p>
            <a:pPr marL="0" indent="0">
              <a:buNone/>
            </a:pP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#SUB START: BIN_NOT (A)</a:t>
            </a:r>
          </a:p>
        </p:txBody>
      </p:sp>
    </p:spTree>
    <p:extLst>
      <p:ext uri="{BB962C8B-B14F-4D97-AF65-F5344CB8AC3E}">
        <p14:creationId xmlns:p14="http://schemas.microsoft.com/office/powerpoint/2010/main" val="29406509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618E89-8086-8FA5-E253-3CAE2D9C6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Przykład: </a:t>
            </a:r>
            <a:r>
              <a:rPr lang="pl-PL" dirty="0" err="1"/>
              <a:t>FizzBuzz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DD61B63-192D-4CDF-53F8-34178D631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Odnoszę do edytora, bo tutaj ten kod się nie zmieści prosto</a:t>
            </a:r>
          </a:p>
        </p:txBody>
      </p:sp>
    </p:spTree>
    <p:extLst>
      <p:ext uri="{BB962C8B-B14F-4D97-AF65-F5344CB8AC3E}">
        <p14:creationId xmlns:p14="http://schemas.microsoft.com/office/powerpoint/2010/main" val="37020642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6E2C7D-74A8-9142-9060-5CE25CB44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 jest Turing Complete?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6D7E63-70BA-2F15-8DF0-DE0D428D41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/>
              <a:t>Chyba</a:t>
            </a:r>
          </a:p>
          <a:p>
            <a:r>
              <a:rPr lang="pl-PL" dirty="0"/>
              <a:t>Rotacja stosu pozwala wyciągnąć dowolny jego element, więc nie mamy ograniczeń typowo stosowych</a:t>
            </a:r>
          </a:p>
          <a:p>
            <a:r>
              <a:rPr lang="pl-PL" dirty="0"/>
              <a:t>Rekursja jest równoważna mocy ekspresywnej pętlą for/</a:t>
            </a:r>
            <a:r>
              <a:rPr lang="pl-PL" dirty="0" err="1"/>
              <a:t>while</a:t>
            </a:r>
            <a:r>
              <a:rPr lang="pl-PL" dirty="0"/>
              <a:t>/</a:t>
            </a:r>
            <a:r>
              <a:rPr lang="pl-PL" dirty="0" err="1"/>
              <a:t>dowhile</a:t>
            </a:r>
            <a:r>
              <a:rPr lang="pl-PL" dirty="0"/>
              <a:t>*</a:t>
            </a:r>
          </a:p>
          <a:p>
            <a:r>
              <a:rPr lang="pl-PL" dirty="0"/>
              <a:t>Warunkowe wywołanie i wyjście z funkcji jest równoważną poleceniom IF</a:t>
            </a:r>
          </a:p>
          <a:p>
            <a:r>
              <a:rPr lang="pl-PL" dirty="0"/>
              <a:t>Arytmetyka </a:t>
            </a:r>
            <a:r>
              <a:rPr lang="pl-PL" dirty="0" err="1"/>
              <a:t>boole’a</a:t>
            </a:r>
            <a:r>
              <a:rPr lang="pl-PL" dirty="0"/>
              <a:t> jest </a:t>
            </a:r>
            <a:r>
              <a:rPr lang="pl-PL" dirty="0" err="1"/>
              <a:t>implementowalna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* - przez ograniczenia implementacyjne, nieskończone pętle nie są jeszcze możliwe. Powinno się dać naprawić.</a:t>
            </a:r>
          </a:p>
        </p:txBody>
      </p:sp>
    </p:spTree>
    <p:extLst>
      <p:ext uri="{BB962C8B-B14F-4D97-AF65-F5344CB8AC3E}">
        <p14:creationId xmlns:p14="http://schemas.microsoft.com/office/powerpoint/2010/main" val="2139251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477824C-7BDC-4FC6-FA31-A43D114153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dirty="0"/>
              <a:t>212713593750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dirty="0"/>
              <a:t>141750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dirty="0"/>
              <a:t>48620250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dirty="0"/>
              <a:t>620156250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dirty="0"/>
              <a:t>17718750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dirty="0"/>
              <a:t>81501240735164250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dirty="0"/>
              <a:t>562500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dirty="0"/>
              <a:t>48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dirty="0"/>
              <a:t>1728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dirty="0"/>
              <a:t>14449629877076677617519934774319510301466418472235149795085128294339214871682341631721234060227790385787190594443561632634686740012878821387023001255279126319187264203362282816772547725522746674854227683181906491252146117076133638735702522498051630511888069842147776446098416536530890546565704969008007824143008239943579162412813929473098332883166114459610936101836327711142796997003741652937046226840454834182363887537052116750670716139123075038686338743262783685699983394413472190423993571510396879775817432362092959903837252479885885917465633992774592850462542366160972057978238581692677430571274199342466751449515991775512323582364512695105255738656035728973141817614819220594072056262097904402974973726486380868005532073571430852487740281731021241284906864166259765625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dirty="0"/>
              <a:t>864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dirty="0"/>
              <a:t>768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dirty="0"/>
              <a:t>192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dirty="0"/>
              <a:t>2592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dirty="0"/>
              <a:t>3432108407365051390155731354642174931723159720837366981257387938551525755064142298710564227943532465527089020813478244087414820445701479911804199218750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dirty="0"/>
              <a:t>2592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dirty="0"/>
              <a:t>432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dirty="0"/>
              <a:t>2592</a:t>
            </a:r>
          </a:p>
        </p:txBody>
      </p:sp>
    </p:spTree>
    <p:extLst>
      <p:ext uri="{BB962C8B-B14F-4D97-AF65-F5344CB8AC3E}">
        <p14:creationId xmlns:p14="http://schemas.microsoft.com/office/powerpoint/2010/main" val="4028065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67651A-F4C8-30ED-4AE5-06D5C4B04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Założenia projektowe: Zapis programu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ymbol zastępczy zawartości 2">
                <a:extLst>
                  <a:ext uri="{FF2B5EF4-FFF2-40B4-BE49-F238E27FC236}">
                    <a16:creationId xmlns:a16="http://schemas.microsoft.com/office/drawing/2014/main" id="{3A400E15-8117-55E5-0164-5A0C318AA66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pl-PL" dirty="0"/>
                  <a:t>Polecenia to liczby, instrukcje do wykonania są zapisywane jako wykładniki w rozłożeniu na liczby pierwsze.</a:t>
                </a:r>
              </a:p>
              <a:p>
                <a:pPr marL="0" indent="0">
                  <a:buNone/>
                </a:pPr>
                <a:r>
                  <a:rPr lang="pl-PL" dirty="0"/>
                  <a:t>Jaka akcja ma być wykonana jest umieszczone w wykładnikach 2 i 3. Kolejne liczby pierwsze są odpowiedzialne od parametrów</a:t>
                </a:r>
              </a:p>
              <a:p>
                <a:pPr marL="0" indent="0">
                  <a:buNone/>
                </a:pPr>
                <a:r>
                  <a:rPr lang="pl-PL" dirty="0"/>
                  <a:t>Np. </a:t>
                </a:r>
                <a14:m>
                  <m:oMath xmlns:m="http://schemas.openxmlformats.org/officeDocument/2006/math">
                    <m:r>
                      <a:rPr lang="pl-PL" b="0" i="1" smtClean="0">
                        <a:latin typeface="Cambria Math" panose="02040503050406030204" pitchFamily="18" charset="0"/>
                      </a:rPr>
                      <m:t>12605250=</m:t>
                    </m:r>
                    <m:sSup>
                      <m:sSupPr>
                        <m:ctrlPr>
                          <a:rPr lang="pl-PL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pl-PL" b="0" i="1" smtClean="0"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pl-PL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pl-PL" b="0" i="1" smtClean="0"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pl-PL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pl-PL" b="0" i="1" smtClean="0"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pl-PL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  <m:sup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pl-PL" dirty="0"/>
                  <a:t>, więc wykładniki </a:t>
                </a:r>
                <a14:m>
                  <m:oMath xmlns:m="http://schemas.openxmlformats.org/officeDocument/2006/math">
                    <m:r>
                      <a:rPr lang="pl-PL" b="0" i="1" smtClean="0">
                        <a:latin typeface="Cambria Math" panose="02040503050406030204" pitchFamily="18" charset="0"/>
                      </a:rPr>
                      <m:t>1,1,3,5</m:t>
                    </m:r>
                  </m:oMath>
                </a14:m>
                <a:r>
                  <a:rPr lang="pl-PL" dirty="0"/>
                  <a:t>, co znaczy „UMIEŚĆ NA STOSIE LICZBĘ </a:t>
                </a:r>
                <a14:m>
                  <m:oMath xmlns:m="http://schemas.openxmlformats.org/officeDocument/2006/math">
                    <m:r>
                      <a:rPr lang="pl-PL" b="0" i="1" smtClean="0">
                        <a:latin typeface="Cambria Math" panose="02040503050406030204" pitchFamily="18" charset="0"/>
                      </a:rPr>
                      <m:t>3×5</m:t>
                    </m:r>
                  </m:oMath>
                </a14:m>
                <a:r>
                  <a:rPr lang="pl-PL" dirty="0"/>
                  <a:t>”</a:t>
                </a:r>
              </a:p>
            </p:txBody>
          </p:sp>
        </mc:Choice>
        <mc:Fallback xmlns="">
          <p:sp>
            <p:nvSpPr>
              <p:cNvPr id="3" name="Symbol zastępczy zawartości 2">
                <a:extLst>
                  <a:ext uri="{FF2B5EF4-FFF2-40B4-BE49-F238E27FC236}">
                    <a16:creationId xmlns:a16="http://schemas.microsoft.com/office/drawing/2014/main" id="{3A400E15-8117-55E5-0164-5A0C318AA66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8904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455372-A51A-AB1A-43DA-855011928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Założenia projektowe: Model obliczeniowy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4854FB-4D46-A764-1C8A-A236CCA56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Lekka funkcyjność, rekurencja oraz </a:t>
            </a:r>
            <a:r>
              <a:rPr lang="pl-PL" dirty="0" err="1"/>
              <a:t>subrutyny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Stos jako jedyne* źródło danych.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* - istnieje lista stałych, która jest Write-</a:t>
            </a:r>
            <a:r>
              <a:rPr lang="pl-PL" dirty="0" err="1"/>
              <a:t>Only</a:t>
            </a:r>
            <a:r>
              <a:rPr lang="pl-PL" dirty="0"/>
              <a:t>-</a:t>
            </a:r>
            <a:r>
              <a:rPr lang="pl-PL" dirty="0" err="1"/>
              <a:t>Once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92602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8B006982-F774-BA95-1FE9-6E70CAE5C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Dostępne polecenia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CD6568C-4EAF-F468-FCCF-2D658109EA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7069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FDA5EFCE-3D0B-AA63-B32C-D99D0BA44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Kategorie Poleceń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9ABA9F21-2EBD-7B69-6700-96C36FA263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 PUTTING</a:t>
            </a:r>
          </a:p>
          <a:p>
            <a:pPr marL="0" indent="0">
              <a:buNone/>
            </a:pP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2; COMPOSITE_OBJECTS</a:t>
            </a:r>
          </a:p>
          <a:p>
            <a:pPr marL="0" indent="0">
              <a:buNone/>
            </a:pP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3; SUBROUTINES AND COMMANDS</a:t>
            </a:r>
          </a:p>
          <a:p>
            <a:pPr marL="0" indent="0">
              <a:buNone/>
            </a:pP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4; CONSTANT_LIST</a:t>
            </a:r>
          </a:p>
          <a:p>
            <a:pPr marL="0" indent="0">
              <a:buNone/>
            </a:pP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5; IO</a:t>
            </a:r>
          </a:p>
          <a:p>
            <a:pPr marL="0" indent="0">
              <a:buNone/>
            </a:pP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6; STACK_MANIP</a:t>
            </a:r>
          </a:p>
          <a:p>
            <a:pPr marL="0" indent="0">
              <a:buNone/>
            </a:pP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7; MATH</a:t>
            </a:r>
          </a:p>
          <a:p>
            <a:pPr marL="0" indent="0">
              <a:buNone/>
            </a:pP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8; CONV</a:t>
            </a:r>
          </a:p>
          <a:p>
            <a:pPr marL="0" indent="0">
              <a:buNone/>
            </a:pPr>
            <a:r>
              <a:rPr lang="pl-PL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9; DEBUG</a:t>
            </a:r>
          </a:p>
        </p:txBody>
      </p:sp>
    </p:spTree>
    <p:extLst>
      <p:ext uri="{BB962C8B-B14F-4D97-AF65-F5344CB8AC3E}">
        <p14:creationId xmlns:p14="http://schemas.microsoft.com/office/powerpoint/2010/main" val="2835131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05D25D-D97F-9CBC-2D00-144E1F8D6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PUTTING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584274C-467A-840D-AA42-F1E623B7F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	1;	PUT_INT </a:t>
            </a:r>
            <a:r>
              <a:rPr lang="en-US" dirty="0" err="1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Ints</a:t>
            </a: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*</a:t>
            </a:r>
          </a:p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	2;	PUT_STRING Chars*</a:t>
            </a:r>
          </a:p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	3;	PUT_FRACT Quotient Denominator</a:t>
            </a:r>
          </a:p>
          <a:p>
            <a:pPr marL="0" indent="0">
              <a:buNone/>
            </a:pPr>
            <a:r>
              <a:rPr lang="en-US" dirty="0">
                <a:latin typeface="Iosevka Extended" panose="02000509030000000004" pitchFamily="49" charset="0"/>
                <a:ea typeface="Iosevka Extended" panose="02000509030000000004" pitchFamily="49" charset="0"/>
                <a:cs typeface="Iosevka Extended" panose="02000509030000000004" pitchFamily="49" charset="0"/>
              </a:rPr>
              <a:t>1;	4;	PUT_COMMAND Atoms*</a:t>
            </a:r>
            <a:endParaRPr lang="pl-PL" dirty="0">
              <a:latin typeface="Iosevka Extended" panose="02000509030000000004" pitchFamily="49" charset="0"/>
              <a:ea typeface="Iosevka Extended" panose="02000509030000000004" pitchFamily="49" charset="0"/>
              <a:cs typeface="Iosevka Extended" panose="0200050903000000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58101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1422</Words>
  <Application>Microsoft Office PowerPoint</Application>
  <PresentationFormat>Panoramiczny</PresentationFormat>
  <Paragraphs>270</Paragraphs>
  <Slides>32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32</vt:i4>
      </vt:variant>
    </vt:vector>
  </HeadingPairs>
  <TitlesOfParts>
    <vt:vector size="38" baseType="lpstr">
      <vt:lpstr>Arial</vt:lpstr>
      <vt:lpstr>Calibri</vt:lpstr>
      <vt:lpstr>Calibri Light</vt:lpstr>
      <vt:lpstr>Cambria Math</vt:lpstr>
      <vt:lpstr>Iosevka Extended</vt:lpstr>
      <vt:lpstr>Motyw pakietu Office</vt:lpstr>
      <vt:lpstr>Decomputer</vt:lpstr>
      <vt:lpstr>Założenia projektowe</vt:lpstr>
      <vt:lpstr>Założenia projektowe</vt:lpstr>
      <vt:lpstr>Prezentacja programu PowerPoint</vt:lpstr>
      <vt:lpstr>Założenia projektowe: Zapis programu</vt:lpstr>
      <vt:lpstr>Założenia projektowe: Model obliczeniowy</vt:lpstr>
      <vt:lpstr>Dostępne polecenia</vt:lpstr>
      <vt:lpstr>Kategorie Poleceń</vt:lpstr>
      <vt:lpstr>PUTTING</vt:lpstr>
      <vt:lpstr>COMPOSITE_OBJECTS</vt:lpstr>
      <vt:lpstr>SUBROUTINES AND COMMANDS</vt:lpstr>
      <vt:lpstr>Quick aside: Warunki</vt:lpstr>
      <vt:lpstr>CONSTANT_LIST</vt:lpstr>
      <vt:lpstr>IO</vt:lpstr>
      <vt:lpstr>STACK_MANIP</vt:lpstr>
      <vt:lpstr>MATH</vt:lpstr>
      <vt:lpstr>CONV</vt:lpstr>
      <vt:lpstr>DEBUG</vt:lpstr>
      <vt:lpstr>Warunki</vt:lpstr>
      <vt:lpstr>Warunki - wytłunaczenie</vt:lpstr>
      <vt:lpstr>Przykłady</vt:lpstr>
      <vt:lpstr>Przykład: Hello World</vt:lpstr>
      <vt:lpstr>Przykład: Hello World</vt:lpstr>
      <vt:lpstr>Przykład: 99 Bottles of Beer</vt:lpstr>
      <vt:lpstr>Przykład: 99 Bottles of Beer</vt:lpstr>
      <vt:lpstr>Przykład: Logika Boolowska</vt:lpstr>
      <vt:lpstr>Przykład: Logika Boolowska</vt:lpstr>
      <vt:lpstr>Przykład: Logika Boolowska</vt:lpstr>
      <vt:lpstr>Przykład: Logika Boolowska</vt:lpstr>
      <vt:lpstr>Przykład: Logika Boolowska</vt:lpstr>
      <vt:lpstr>Przykład: FizzBuzz</vt:lpstr>
      <vt:lpstr>Czy jest Turing Complete?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Decomputer</dc:title>
  <dc:creator>Kajetan Owczarek</dc:creator>
  <cp:lastModifiedBy>Kajetan Owczarek</cp:lastModifiedBy>
  <cp:revision>14</cp:revision>
  <dcterms:created xsi:type="dcterms:W3CDTF">2023-05-10T12:04:25Z</dcterms:created>
  <dcterms:modified xsi:type="dcterms:W3CDTF">2023-06-12T16:50:34Z</dcterms:modified>
</cp:coreProperties>
</file>